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305" r:id="rId24"/>
    <p:sldId id="281"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36" r:id="rId43"/>
    <p:sldId id="351" r:id="rId44"/>
    <p:sldId id="337" r:id="rId45"/>
    <p:sldId id="368" r:id="rId46"/>
    <p:sldId id="365" r:id="rId47"/>
    <p:sldId id="350" r:id="rId48"/>
    <p:sldId id="359" r:id="rId49"/>
    <p:sldId id="352" r:id="rId50"/>
    <p:sldId id="371" r:id="rId51"/>
    <p:sldId id="363" r:id="rId52"/>
    <p:sldId id="364" r:id="rId53"/>
    <p:sldId id="356" r:id="rId54"/>
    <p:sldId id="372" r:id="rId55"/>
    <p:sldId id="303" r:id="rId56"/>
    <p:sldId id="304" r:id="rId57"/>
    <p:sldId id="370" r:id="rId58"/>
    <p:sldId id="354" r:id="rId59"/>
    <p:sldId id="374" r:id="rId60"/>
    <p:sldId id="373" r:id="rId61"/>
    <p:sldId id="375" r:id="rId62"/>
    <p:sldId id="345" r:id="rId63"/>
    <p:sldId id="340"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lian Ringwald" initials="CR" lastIdx="1" clrIdx="0">
    <p:extLst>
      <p:ext uri="{19B8F6BF-5375-455C-9EA6-DF929625EA0E}">
        <p15:presenceInfo xmlns:p15="http://schemas.microsoft.com/office/powerpoint/2012/main" userId="S::cring031@uottawa.ca::1de9f809-4356-45a5-b373-b1392e2bb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D1797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2" autoAdjust="0"/>
    <p:restoredTop sz="95226" autoAdjust="0"/>
  </p:normalViewPr>
  <p:slideViewPr>
    <p:cSldViewPr snapToGrid="0">
      <p:cViewPr varScale="1">
        <p:scale>
          <a:sx n="78" d="100"/>
          <a:sy n="78" d="100"/>
        </p:scale>
        <p:origin x="1138" y="72"/>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Nombre d'éditions annuelle moyenne par page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Sheet2!$H$2</c:f>
              <c:strCache>
                <c:ptCount val="1"/>
                <c:pt idx="0">
                  <c:v>Average of Nb edits years</c:v>
                </c:pt>
              </c:strCache>
            </c:strRef>
          </c:tx>
          <c:spPr>
            <a:solidFill>
              <a:schemeClr val="accent1"/>
            </a:solidFill>
            <a:ln>
              <a:noFill/>
            </a:ln>
            <a:effectLst/>
          </c:spPr>
          <c:invertIfNegative val="0"/>
          <c:cat>
            <c:strRef>
              <c:f>Sheet2!$G$3:$G$5</c:f>
              <c:strCache>
                <c:ptCount val="3"/>
                <c:pt idx="0">
                  <c:v>fr</c:v>
                </c:pt>
                <c:pt idx="1">
                  <c:v>en</c:v>
                </c:pt>
                <c:pt idx="2">
                  <c:v>ht</c:v>
                </c:pt>
              </c:strCache>
            </c:strRef>
          </c:cat>
          <c:val>
            <c:numRef>
              <c:f>Sheet2!$H$3:$H$5</c:f>
              <c:numCache>
                <c:formatCode>General</c:formatCode>
                <c:ptCount val="3"/>
                <c:pt idx="0">
                  <c:v>11.421711798759308</c:v>
                </c:pt>
                <c:pt idx="1">
                  <c:v>6.1817185722773953</c:v>
                </c:pt>
                <c:pt idx="2">
                  <c:v>1.2906936813186802</c:v>
                </c:pt>
              </c:numCache>
            </c:numRef>
          </c:val>
          <c:extLst>
            <c:ext xmlns:c16="http://schemas.microsoft.com/office/drawing/2014/chart" uri="{C3380CC4-5D6E-409C-BE32-E72D297353CC}">
              <c16:uniqueId val="{00000000-C539-451F-9FD8-17CF03EADAF3}"/>
            </c:ext>
          </c:extLst>
        </c:ser>
        <c:dLbls>
          <c:showLegendKey val="0"/>
          <c:showVal val="0"/>
          <c:showCatName val="0"/>
          <c:showSerName val="0"/>
          <c:showPercent val="0"/>
          <c:showBubbleSize val="0"/>
        </c:dLbls>
        <c:gapWidth val="219"/>
        <c:overlap val="-27"/>
        <c:axId val="351839136"/>
        <c:axId val="182060512"/>
      </c:barChart>
      <c:catAx>
        <c:axId val="35183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82060512"/>
        <c:crosses val="autoZero"/>
        <c:auto val="1"/>
        <c:lblAlgn val="ctr"/>
        <c:lblOffset val="100"/>
        <c:noMultiLvlLbl val="0"/>
      </c:catAx>
      <c:valAx>
        <c:axId val="18206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5183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Dernières</a:t>
            </a:r>
            <a:r>
              <a:rPr lang="fr-FR" baseline="0"/>
              <a:t> dates de mise à jours des articles par années et langues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Sheet7!$I$4</c:f>
              <c:strCache>
                <c:ptCount val="1"/>
                <c:pt idx="0">
                  <c:v>en</c:v>
                </c:pt>
              </c:strCache>
            </c:strRef>
          </c:tx>
          <c:spPr>
            <a:solidFill>
              <a:srgbClr val="C0000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Sheet7!$I$5:$I$14</c:f>
              <c:numCache>
                <c:formatCode>General</c:formatCode>
                <c:ptCount val="10"/>
                <c:pt idx="5">
                  <c:v>1</c:v>
                </c:pt>
                <c:pt idx="6">
                  <c:v>1</c:v>
                </c:pt>
                <c:pt idx="7">
                  <c:v>5</c:v>
                </c:pt>
                <c:pt idx="8">
                  <c:v>27</c:v>
                </c:pt>
                <c:pt idx="9">
                  <c:v>16</c:v>
                </c:pt>
              </c:numCache>
            </c:numRef>
          </c:val>
          <c:extLst>
            <c:ext xmlns:c16="http://schemas.microsoft.com/office/drawing/2014/chart" uri="{C3380CC4-5D6E-409C-BE32-E72D297353CC}">
              <c16:uniqueId val="{00000000-2226-46B5-8815-9CBC5C59DF74}"/>
            </c:ext>
          </c:extLst>
        </c:ser>
        <c:ser>
          <c:idx val="1"/>
          <c:order val="1"/>
          <c:tx>
            <c:strRef>
              <c:f>Sheet7!$J$4</c:f>
              <c:strCache>
                <c:ptCount val="1"/>
                <c:pt idx="0">
                  <c:v>fr</c:v>
                </c:pt>
              </c:strCache>
            </c:strRef>
          </c:tx>
          <c:spPr>
            <a:solidFill>
              <a:srgbClr val="00206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Sheet7!$J$5:$J$14</c:f>
              <c:numCache>
                <c:formatCode>General</c:formatCode>
                <c:ptCount val="10"/>
                <c:pt idx="6">
                  <c:v>3</c:v>
                </c:pt>
                <c:pt idx="7">
                  <c:v>2</c:v>
                </c:pt>
                <c:pt idx="8">
                  <c:v>47</c:v>
                </c:pt>
                <c:pt idx="9">
                  <c:v>13</c:v>
                </c:pt>
              </c:numCache>
            </c:numRef>
          </c:val>
          <c:extLst>
            <c:ext xmlns:c16="http://schemas.microsoft.com/office/drawing/2014/chart" uri="{C3380CC4-5D6E-409C-BE32-E72D297353CC}">
              <c16:uniqueId val="{00000001-2226-46B5-8815-9CBC5C59DF74}"/>
            </c:ext>
          </c:extLst>
        </c:ser>
        <c:ser>
          <c:idx val="2"/>
          <c:order val="2"/>
          <c:tx>
            <c:strRef>
              <c:f>Sheet7!$K$4</c:f>
              <c:strCache>
                <c:ptCount val="1"/>
                <c:pt idx="0">
                  <c:v>ht</c:v>
                </c:pt>
              </c:strCache>
            </c:strRef>
          </c:tx>
          <c:spPr>
            <a:solidFill>
              <a:schemeClr val="accent3"/>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Sheet7!$K$5:$K$14</c:f>
              <c:numCache>
                <c:formatCode>General</c:formatCode>
                <c:ptCount val="10"/>
                <c:pt idx="0">
                  <c:v>2</c:v>
                </c:pt>
                <c:pt idx="1">
                  <c:v>1</c:v>
                </c:pt>
                <c:pt idx="2">
                  <c:v>27</c:v>
                </c:pt>
                <c:pt idx="3">
                  <c:v>2</c:v>
                </c:pt>
                <c:pt idx="4">
                  <c:v>1</c:v>
                </c:pt>
                <c:pt idx="5">
                  <c:v>3</c:v>
                </c:pt>
                <c:pt idx="6">
                  <c:v>29</c:v>
                </c:pt>
                <c:pt idx="7">
                  <c:v>25</c:v>
                </c:pt>
                <c:pt idx="8">
                  <c:v>20</c:v>
                </c:pt>
                <c:pt idx="9">
                  <c:v>2</c:v>
                </c:pt>
              </c:numCache>
            </c:numRef>
          </c:val>
          <c:extLst>
            <c:ext xmlns:c16="http://schemas.microsoft.com/office/drawing/2014/chart" uri="{C3380CC4-5D6E-409C-BE32-E72D297353CC}">
              <c16:uniqueId val="{00000002-2226-46B5-8815-9CBC5C59DF74}"/>
            </c:ext>
          </c:extLst>
        </c:ser>
        <c:dLbls>
          <c:showLegendKey val="0"/>
          <c:showVal val="0"/>
          <c:showCatName val="0"/>
          <c:showSerName val="0"/>
          <c:showPercent val="0"/>
          <c:showBubbleSize val="0"/>
        </c:dLbls>
        <c:gapWidth val="150"/>
        <c:axId val="67583520"/>
        <c:axId val="182099616"/>
      </c:barChart>
      <c:catAx>
        <c:axId val="67583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82099616"/>
        <c:crosses val="autoZero"/>
        <c:auto val="1"/>
        <c:lblAlgn val="ctr"/>
        <c:lblOffset val="100"/>
        <c:noMultiLvlLbl val="0"/>
      </c:catAx>
      <c:valAx>
        <c:axId val="18209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58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Nombre de vues moyen</a:t>
            </a:r>
            <a:r>
              <a:rPr lang="en-US" baseline="0"/>
              <a:t> lors du dernier mois des pages par langues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Sheet8!$B$11</c:f>
              <c:strCache>
                <c:ptCount val="1"/>
                <c:pt idx="0">
                  <c:v>Average of nb_view_month</c:v>
                </c:pt>
              </c:strCache>
            </c:strRef>
          </c:tx>
          <c:spPr>
            <a:solidFill>
              <a:srgbClr val="C00000"/>
            </a:solidFill>
            <a:ln>
              <a:noFill/>
            </a:ln>
            <a:effectLst/>
          </c:spPr>
          <c:invertIfNegative val="0"/>
          <c:cat>
            <c:strRef>
              <c:f>Sheet8!$C$10:$E$10</c:f>
              <c:strCache>
                <c:ptCount val="3"/>
                <c:pt idx="0">
                  <c:v>ht</c:v>
                </c:pt>
                <c:pt idx="1">
                  <c:v>en</c:v>
                </c:pt>
                <c:pt idx="2">
                  <c:v>fr</c:v>
                </c:pt>
              </c:strCache>
            </c:strRef>
          </c:cat>
          <c:val>
            <c:numRef>
              <c:f>Sheet8!$C$11:$E$11</c:f>
              <c:numCache>
                <c:formatCode>General</c:formatCode>
                <c:ptCount val="3"/>
                <c:pt idx="0">
                  <c:v>5.4464285714285712</c:v>
                </c:pt>
                <c:pt idx="1">
                  <c:v>129.38999999999999</c:v>
                </c:pt>
                <c:pt idx="2">
                  <c:v>146.77966101694915</c:v>
                </c:pt>
              </c:numCache>
            </c:numRef>
          </c:val>
          <c:extLst>
            <c:ext xmlns:c16="http://schemas.microsoft.com/office/drawing/2014/chart" uri="{C3380CC4-5D6E-409C-BE32-E72D297353CC}">
              <c16:uniqueId val="{00000000-7A62-4DFC-AB12-8E5DC07D3D8E}"/>
            </c:ext>
          </c:extLst>
        </c:ser>
        <c:dLbls>
          <c:showLegendKey val="0"/>
          <c:showVal val="0"/>
          <c:showCatName val="0"/>
          <c:showSerName val="0"/>
          <c:showPercent val="0"/>
          <c:showBubbleSize val="0"/>
        </c:dLbls>
        <c:gapWidth val="219"/>
        <c:overlap val="-27"/>
        <c:axId val="782874864"/>
        <c:axId val="545979568"/>
      </c:barChart>
      <c:catAx>
        <c:axId val="78287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45979568"/>
        <c:crosses val="autoZero"/>
        <c:auto val="1"/>
        <c:lblAlgn val="ctr"/>
        <c:lblOffset val="100"/>
        <c:noMultiLvlLbl val="0"/>
      </c:catAx>
      <c:valAx>
        <c:axId val="545979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287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chemeClr val="accent1"/>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3"/>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Repartition de la part d'articles créés part 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lineChart>
        <c:grouping val="standard"/>
        <c:varyColors val="0"/>
        <c:ser>
          <c:idx val="0"/>
          <c:order val="0"/>
          <c:tx>
            <c:strRef>
              <c:f>Sheet5!$Q$2</c:f>
              <c:strCache>
                <c:ptCount val="1"/>
                <c:pt idx="0">
                  <c:v>en</c:v>
                </c:pt>
              </c:strCache>
            </c:strRef>
          </c:tx>
          <c:spPr>
            <a:ln w="28575" cap="rnd">
              <a:solidFill>
                <a:srgbClr val="C00000"/>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Sheet5!$Q$3:$Q$20</c:f>
              <c:numCache>
                <c:formatCode>0.00</c:formatCode>
                <c:ptCount val="18"/>
                <c:pt idx="0">
                  <c:v>2</c:v>
                </c:pt>
                <c:pt idx="1">
                  <c:v>8</c:v>
                </c:pt>
                <c:pt idx="2">
                  <c:v>4</c:v>
                </c:pt>
                <c:pt idx="3">
                  <c:v>14.000000000000002</c:v>
                </c:pt>
                <c:pt idx="4">
                  <c:v>8</c:v>
                </c:pt>
                <c:pt idx="5">
                  <c:v>4</c:v>
                </c:pt>
                <c:pt idx="6">
                  <c:v>2</c:v>
                </c:pt>
                <c:pt idx="7">
                  <c:v>4</c:v>
                </c:pt>
                <c:pt idx="8">
                  <c:v>4</c:v>
                </c:pt>
                <c:pt idx="9">
                  <c:v>0</c:v>
                </c:pt>
                <c:pt idx="10">
                  <c:v>4</c:v>
                </c:pt>
                <c:pt idx="11">
                  <c:v>2</c:v>
                </c:pt>
                <c:pt idx="12">
                  <c:v>6</c:v>
                </c:pt>
                <c:pt idx="13">
                  <c:v>24</c:v>
                </c:pt>
                <c:pt idx="14">
                  <c:v>6</c:v>
                </c:pt>
                <c:pt idx="15">
                  <c:v>6</c:v>
                </c:pt>
                <c:pt idx="16">
                  <c:v>0</c:v>
                </c:pt>
                <c:pt idx="17">
                  <c:v>2</c:v>
                </c:pt>
              </c:numCache>
            </c:numRef>
          </c:val>
          <c:smooth val="0"/>
          <c:extLst>
            <c:ext xmlns:c16="http://schemas.microsoft.com/office/drawing/2014/chart" uri="{C3380CC4-5D6E-409C-BE32-E72D297353CC}">
              <c16:uniqueId val="{00000000-0BCB-425C-83FA-5D82B1479E86}"/>
            </c:ext>
          </c:extLst>
        </c:ser>
        <c:ser>
          <c:idx val="1"/>
          <c:order val="1"/>
          <c:tx>
            <c:strRef>
              <c:f>Sheet5!$R$2</c:f>
              <c:strCache>
                <c:ptCount val="1"/>
                <c:pt idx="0">
                  <c:v>fr</c:v>
                </c:pt>
              </c:strCache>
            </c:strRef>
          </c:tx>
          <c:spPr>
            <a:ln w="28575" cap="rnd">
              <a:solidFill>
                <a:schemeClr val="tx2"/>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Sheet5!$R$3:$R$20</c:f>
              <c:numCache>
                <c:formatCode>0.00</c:formatCode>
                <c:ptCount val="18"/>
                <c:pt idx="0">
                  <c:v>0</c:v>
                </c:pt>
                <c:pt idx="1">
                  <c:v>3.0769230769230771</c:v>
                </c:pt>
                <c:pt idx="2">
                  <c:v>4.6153846153846159</c:v>
                </c:pt>
                <c:pt idx="3">
                  <c:v>9.2307692307692317</c:v>
                </c:pt>
                <c:pt idx="4">
                  <c:v>9.2307692307692317</c:v>
                </c:pt>
                <c:pt idx="5">
                  <c:v>7.6923076923076925</c:v>
                </c:pt>
                <c:pt idx="6">
                  <c:v>6.1538461538461542</c:v>
                </c:pt>
                <c:pt idx="7">
                  <c:v>13.846153846153847</c:v>
                </c:pt>
                <c:pt idx="8">
                  <c:v>3.0769230769230771</c:v>
                </c:pt>
                <c:pt idx="9">
                  <c:v>6.1538461538461542</c:v>
                </c:pt>
                <c:pt idx="10">
                  <c:v>4.6153846153846159</c:v>
                </c:pt>
                <c:pt idx="11">
                  <c:v>1.5384615384615385</c:v>
                </c:pt>
                <c:pt idx="12">
                  <c:v>4.6153846153846159</c:v>
                </c:pt>
                <c:pt idx="13">
                  <c:v>3.0769230769230771</c:v>
                </c:pt>
                <c:pt idx="14">
                  <c:v>4.6153846153846159</c:v>
                </c:pt>
                <c:pt idx="15">
                  <c:v>3.0769230769230771</c:v>
                </c:pt>
                <c:pt idx="16">
                  <c:v>9.2307692307692317</c:v>
                </c:pt>
                <c:pt idx="17">
                  <c:v>6.1538461538461542</c:v>
                </c:pt>
              </c:numCache>
            </c:numRef>
          </c:val>
          <c:smooth val="0"/>
          <c:extLst>
            <c:ext xmlns:c16="http://schemas.microsoft.com/office/drawing/2014/chart" uri="{C3380CC4-5D6E-409C-BE32-E72D297353CC}">
              <c16:uniqueId val="{00000001-0BCB-425C-83FA-5D82B1479E86}"/>
            </c:ext>
          </c:extLst>
        </c:ser>
        <c:ser>
          <c:idx val="2"/>
          <c:order val="2"/>
          <c:tx>
            <c:strRef>
              <c:f>Sheet5!$S$2</c:f>
              <c:strCache>
                <c:ptCount val="1"/>
                <c:pt idx="0">
                  <c:v>ht</c:v>
                </c:pt>
              </c:strCache>
            </c:strRef>
          </c:tx>
          <c:spPr>
            <a:ln w="28575" cap="rnd">
              <a:solidFill>
                <a:schemeClr val="accent3"/>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Sheet5!$S$3:$S$20</c:f>
              <c:numCache>
                <c:formatCode>0.00</c:formatCode>
                <c:ptCount val="18"/>
                <c:pt idx="0">
                  <c:v>0</c:v>
                </c:pt>
                <c:pt idx="1">
                  <c:v>0</c:v>
                </c:pt>
                <c:pt idx="2">
                  <c:v>0.89285714285714279</c:v>
                </c:pt>
                <c:pt idx="3">
                  <c:v>0</c:v>
                </c:pt>
                <c:pt idx="4">
                  <c:v>0</c:v>
                </c:pt>
                <c:pt idx="5">
                  <c:v>89.285714285714292</c:v>
                </c:pt>
                <c:pt idx="6">
                  <c:v>0</c:v>
                </c:pt>
                <c:pt idx="7">
                  <c:v>0</c:v>
                </c:pt>
                <c:pt idx="8">
                  <c:v>0.89285714285714279</c:v>
                </c:pt>
                <c:pt idx="9">
                  <c:v>0</c:v>
                </c:pt>
                <c:pt idx="10">
                  <c:v>0</c:v>
                </c:pt>
                <c:pt idx="11">
                  <c:v>0</c:v>
                </c:pt>
                <c:pt idx="12">
                  <c:v>0</c:v>
                </c:pt>
                <c:pt idx="13">
                  <c:v>0</c:v>
                </c:pt>
                <c:pt idx="14">
                  <c:v>1.7857142857142856</c:v>
                </c:pt>
                <c:pt idx="15">
                  <c:v>5.3571428571428568</c:v>
                </c:pt>
                <c:pt idx="16">
                  <c:v>1.7857142857142856</c:v>
                </c:pt>
                <c:pt idx="17">
                  <c:v>0</c:v>
                </c:pt>
              </c:numCache>
            </c:numRef>
          </c:val>
          <c:smooth val="0"/>
          <c:extLst>
            <c:ext xmlns:c16="http://schemas.microsoft.com/office/drawing/2014/chart" uri="{C3380CC4-5D6E-409C-BE32-E72D297353CC}">
              <c16:uniqueId val="{00000002-0BCB-425C-83FA-5D82B1479E86}"/>
            </c:ext>
          </c:extLst>
        </c:ser>
        <c:dLbls>
          <c:showLegendKey val="0"/>
          <c:showVal val="0"/>
          <c:showCatName val="0"/>
          <c:showSerName val="0"/>
          <c:showPercent val="0"/>
          <c:showBubbleSize val="0"/>
        </c:dLbls>
        <c:smooth val="0"/>
        <c:axId val="798682944"/>
        <c:axId val="545980400"/>
      </c:lineChart>
      <c:catAx>
        <c:axId val="798682944"/>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45980400"/>
        <c:crosses val="autoZero"/>
        <c:auto val="1"/>
        <c:lblAlgn val="ctr"/>
        <c:lblOffset val="100"/>
        <c:noMultiLvlLbl val="0"/>
      </c:catAx>
      <c:valAx>
        <c:axId val="545980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9868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04/02/2021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04/02/2021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6157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03211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750.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1.jpeg"/><Relationship Id="rId7"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elifleurant.com/" TargetMode="External"/><Relationship Id="rId5" Type="http://schemas.openxmlformats.org/officeDocument/2006/relationships/hyperlink" Target="http://www.franketienne.com/" TargetMode="External"/><Relationship Id="rId10" Type="http://schemas.openxmlformats.org/officeDocument/2006/relationships/image" Target="../media/image81.svg"/><Relationship Id="rId4" Type="http://schemas.openxmlformats.org/officeDocument/2006/relationships/hyperlink" Target="http://josaphat-robert-large/" TargetMode="External"/><Relationship Id="rId9"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5.sv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85.sv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0.sv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0.svg"/></Relationships>
</file>

<file path=ppt/slides/_rels/slide5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twitter.com/hashtag/covidpo&#232;me?src=hashtag_click" TargetMode="Externa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ebtv.univ-lyon3.fr/videos/?video=MEDIA200205101828908" TargetMode="External"/><Relationship Id="rId5" Type="http://schemas.openxmlformats.org/officeDocument/2006/relationships/image" Target="../media/image1.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440" y="474326"/>
            <a:ext cx="10515600" cy="921138"/>
          </a:xfrm>
        </p:spPr>
        <p:txBody>
          <a:bodyPr>
            <a:normAutofit/>
          </a:bodyPr>
          <a:lstStyle/>
          <a:p>
            <a:r>
              <a:rPr lang="fr-FR" sz="4000" dirty="0"/>
              <a:t>Sur la base d’une liste de référence web</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2229820"/>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938934" y="2138380"/>
            <a:ext cx="4866968" cy="1477328"/>
          </a:xfrm>
          <a:prstGeom prst="rect">
            <a:avLst/>
          </a:prstGeom>
          <a:noFill/>
        </p:spPr>
        <p:txBody>
          <a:bodyPr wrap="square" rtlCol="0">
            <a:spAutoFit/>
          </a:bodyPr>
          <a:lstStyle/>
          <a:p>
            <a:pPr marL="285750" indent="-285750">
              <a:buFont typeface="Arial" panose="020B0604020202020204" pitchFamily="34" charset="0"/>
              <a:buChar char="•"/>
            </a:pPr>
            <a:r>
              <a:rPr lang="fr-FR" dirty="0"/>
              <a:t>Visualiser les contenus est-il une solution ?</a:t>
            </a:r>
          </a:p>
          <a:p>
            <a:endParaRPr lang="fr-FR" dirty="0"/>
          </a:p>
          <a:p>
            <a:pPr marL="285750" indent="-285750">
              <a:buFont typeface="Arial" panose="020B0604020202020204" pitchFamily="34" charset="0"/>
              <a:buChar char="•"/>
            </a:pPr>
            <a:r>
              <a:rPr lang="fr-FR" dirty="0"/>
              <a:t>Un manque de connaissances sur les discours inscrits dans l’espaces numériques</a:t>
            </a:r>
          </a:p>
          <a:p>
            <a:r>
              <a:rPr lang="fr-FR" dirty="0">
                <a:sym typeface="Wingdings" panose="05000000000000000000" pitchFamily="2" charset="2"/>
              </a:rPr>
              <a:t> </a:t>
            </a:r>
            <a:r>
              <a:rPr lang="fr-FR" dirty="0"/>
              <a:t>Risque d’un corpus brouhaha</a:t>
            </a:r>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15" y="34791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t>
            </a:r>
            <a:r>
              <a:rPr lang="fr-FR" i="1" dirty="0"/>
              <a:t>auteurs</a:t>
            </a:r>
            <a:r>
              <a:rPr lang="fr-FR" dirty="0"/>
              <a:t>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548537"/>
            <a:ext cx="10960510" cy="794935"/>
          </a:xfrm>
        </p:spPr>
        <p:txBody>
          <a:bodyPr>
            <a:normAutofit/>
          </a:bodyPr>
          <a:lstStyle/>
          <a:p>
            <a:r>
              <a:rPr lang="fr-FR" sz="4000" dirty="0"/>
              <a:t>Sources potentielles et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t>
            </a:r>
            <a:r>
              <a:rPr lang="fr-FR" i="1" dirty="0"/>
              <a:t>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t>
            </a:r>
            <a:r>
              <a:rPr lang="fr-FR" i="1" dirty="0"/>
              <a:t>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a:extLst>
              <a:ext uri="{FF2B5EF4-FFF2-40B4-BE49-F238E27FC236}">
                <a16:creationId xmlns:a16="http://schemas.microsoft.com/office/drawing/2014/main" id="{50B81B4A-DEAC-48D0-B55A-CD2E8FA6C136}"/>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5" name="Graphic 14">
            <a:extLst>
              <a:ext uri="{FF2B5EF4-FFF2-40B4-BE49-F238E27FC236}">
                <a16:creationId xmlns:a16="http://schemas.microsoft.com/office/drawing/2014/main" id="{56B076BF-A044-430C-BD32-1023634F59F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138517"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Conclusions</a:t>
            </a: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5" name="Picture 4">
            <a:extLst>
              <a:ext uri="{FF2B5EF4-FFF2-40B4-BE49-F238E27FC236}">
                <a16:creationId xmlns:a16="http://schemas.microsoft.com/office/drawing/2014/main" id="{E65C7F9E-6CC9-4038-A786-F7BF3EFC0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30802"/>
          <a:stretch/>
        </p:blipFill>
        <p:spPr>
          <a:xfrm>
            <a:off x="297916" y="1421899"/>
            <a:ext cx="8467477" cy="520056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693423849"/>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874798482"/>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265150"/>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fédérés</a:t>
            </a:r>
          </a:p>
          <a:p>
            <a:r>
              <a:rPr lang="fr-FR" sz="2800" dirty="0"/>
              <a:t>autour d’un double cursus en Humanités Numériques</a:t>
            </a:r>
          </a:p>
        </p:txBody>
      </p:sp>
      <p:sp>
        <p:nvSpPr>
          <p:cNvPr id="4" name="Rectangle 3"/>
          <p:cNvSpPr/>
          <p:nvPr/>
        </p:nvSpPr>
        <p:spPr>
          <a:xfrm>
            <a:off x="2526046" y="1374768"/>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a:t>
            </a:r>
            <a:r>
              <a:rPr lang="fr-FR" dirty="0">
                <a:solidFill>
                  <a:schemeClr val="tx2"/>
                </a:solidFill>
                <a:latin typeface="+mj-lt"/>
                <a:ea typeface="Calibri" panose="020F0502020204030204" pitchFamily="34" charset="0"/>
              </a:rPr>
              <a:t>:</a:t>
            </a:r>
            <a:r>
              <a:rPr lang="fr-FR" b="1" dirty="0">
                <a:solidFill>
                  <a:schemeClr val="tx2"/>
                </a:solidFill>
                <a:latin typeface="+mj-lt"/>
                <a:ea typeface="Calibri" panose="020F0502020204030204" pitchFamily="34" charset="0"/>
              </a:rPr>
              <a:t>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27308"/>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Haïti : une littérature francophone ?</a:t>
            </a:r>
          </a:p>
        </p:txBody>
      </p:sp>
      <p:graphicFrame>
        <p:nvGraphicFramePr>
          <p:cNvPr id="12" name="Graphique 11"/>
          <p:cNvGraphicFramePr>
            <a:graphicFrameLocks/>
          </p:cNvGraphicFramePr>
          <p:nvPr>
            <p:extLst>
              <p:ext uri="{D42A27DB-BD31-4B8C-83A1-F6EECF244321}">
                <p14:modId xmlns:p14="http://schemas.microsoft.com/office/powerpoint/2010/main" val="277614887"/>
              </p:ext>
            </p:extLst>
          </p:nvPr>
        </p:nvGraphicFramePr>
        <p:xfrm>
          <a:off x="5520712" y="1421882"/>
          <a:ext cx="4461822" cy="2663885"/>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2983649370"/>
              </p:ext>
            </p:extLst>
          </p:nvPr>
        </p:nvGraphicFramePr>
        <p:xfrm>
          <a:off x="1444395" y="1436069"/>
          <a:ext cx="3908334" cy="242430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sp>
        <p:nvSpPr>
          <p:cNvPr id="4" name="ZoneTexte 3">
            <a:extLst>
              <a:ext uri="{FF2B5EF4-FFF2-40B4-BE49-F238E27FC236}">
                <a16:creationId xmlns:a16="http://schemas.microsoft.com/office/drawing/2014/main" id="{A27BEDFD-5910-42A8-A02D-F81A7EEBAE30}"/>
              </a:ext>
            </a:extLst>
          </p:cNvPr>
          <p:cNvSpPr txBox="1"/>
          <p:nvPr/>
        </p:nvSpPr>
        <p:spPr>
          <a:xfrm>
            <a:off x="3398562" y="4337873"/>
            <a:ext cx="512489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Biais des répertoires d’autorités et/ou des articles Wikipédia qui ne renseignent que la langue d’écriture de la notice</a:t>
            </a:r>
          </a:p>
          <a:p>
            <a:pPr marL="285750" indent="-285750">
              <a:buFont typeface="Arial" panose="020B0604020202020204" pitchFamily="34" charset="0"/>
              <a:buChar char="•"/>
            </a:pPr>
            <a:r>
              <a:rPr lang="fr-FR" dirty="0"/>
              <a:t>Synthèse bibliographique : omission d’ouvrages. </a:t>
            </a:r>
          </a:p>
        </p:txBody>
      </p:sp>
      <p:pic>
        <p:nvPicPr>
          <p:cNvPr id="13" name="Picture 9">
            <a:extLst>
              <a:ext uri="{FF2B5EF4-FFF2-40B4-BE49-F238E27FC236}">
                <a16:creationId xmlns:a16="http://schemas.microsoft.com/office/drawing/2014/main" id="{79A169FC-1235-4B4F-B116-CEE93CD0D8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4" name="Graphic 7">
            <a:extLst>
              <a:ext uri="{FF2B5EF4-FFF2-40B4-BE49-F238E27FC236}">
                <a16:creationId xmlns:a16="http://schemas.microsoft.com/office/drawing/2014/main" id="{8C0FCA71-C969-4DD5-9281-10EB8EE72C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3"/>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4"/>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international</a:t>
            </a:r>
          </a:p>
        </p:txBody>
      </p:sp>
      <p:pic>
        <p:nvPicPr>
          <p:cNvPr id="15" name="Picture 9">
            <a:extLst>
              <a:ext uri="{FF2B5EF4-FFF2-40B4-BE49-F238E27FC236}">
                <a16:creationId xmlns:a16="http://schemas.microsoft.com/office/drawing/2014/main" id="{8B3C77BD-33CD-4032-8E1A-49D0D22426A8}"/>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6" name="Graphic 7">
            <a:extLst>
              <a:ext uri="{FF2B5EF4-FFF2-40B4-BE49-F238E27FC236}">
                <a16:creationId xmlns:a16="http://schemas.microsoft.com/office/drawing/2014/main" id="{50847228-1B06-4B12-BAEE-553CE6AB1D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42</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3"/>
          <a:stretch>
            <a:fillRect/>
          </a:stretch>
        </p:blipFill>
        <p:spPr>
          <a:xfrm>
            <a:off x="5776695" y="1273524"/>
            <a:ext cx="5245136" cy="4985377"/>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1" name="Picture 9">
            <a:extLst>
              <a:ext uri="{FF2B5EF4-FFF2-40B4-BE49-F238E27FC236}">
                <a16:creationId xmlns:a16="http://schemas.microsoft.com/office/drawing/2014/main" id="{C2838A29-CFB5-4D30-889B-43C83C5DDF2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2" name="Graphic 7">
            <a:extLst>
              <a:ext uri="{FF2B5EF4-FFF2-40B4-BE49-F238E27FC236}">
                <a16:creationId xmlns:a16="http://schemas.microsoft.com/office/drawing/2014/main" id="{FA204F29-5BD3-4FED-8161-37558BB245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43</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227114881"/>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sp>
        <p:nvSpPr>
          <p:cNvPr id="8" name="Title 1">
            <a:extLst>
              <a:ext uri="{FF2B5EF4-FFF2-40B4-BE49-F238E27FC236}">
                <a16:creationId xmlns:a16="http://schemas.microsoft.com/office/drawing/2014/main" id="{4F6864C2-2C88-4300-9D45-66B4C06AA625}"/>
              </a:ext>
            </a:extLst>
          </p:cNvPr>
          <p:cNvSpPr txBox="1">
            <a:spLocks/>
          </p:cNvSpPr>
          <p:nvPr/>
        </p:nvSpPr>
        <p:spPr>
          <a:xfrm>
            <a:off x="289250" y="246362"/>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Un corpus d’acteurs « institutionnalisés »</a:t>
            </a:r>
          </a:p>
        </p:txBody>
      </p:sp>
      <p:pic>
        <p:nvPicPr>
          <p:cNvPr id="10" name="Picture 9">
            <a:extLst>
              <a:ext uri="{FF2B5EF4-FFF2-40B4-BE49-F238E27FC236}">
                <a16:creationId xmlns:a16="http://schemas.microsoft.com/office/drawing/2014/main" id="{59DD1CFA-C83B-40E6-9D52-4A148C98146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1" name="Graphic 7">
            <a:extLst>
              <a:ext uri="{FF2B5EF4-FFF2-40B4-BE49-F238E27FC236}">
                <a16:creationId xmlns:a16="http://schemas.microsoft.com/office/drawing/2014/main" id="{23D8B942-1821-4F97-9827-5C71E8C038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1"/>
            <a:ext cx="10119212" cy="68276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Vers l’identification de nouveaux auteurs : le co-autorat</a:t>
            </a:r>
            <a:endParaRPr lang="fr-FR" sz="3200" i="1" dirty="0"/>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a:t>
            </a:r>
            <a:r>
              <a:rPr lang="fr-FR" i="1" dirty="0" err="1">
                <a:latin typeface="TimesNewRomanPS-ItalicMT"/>
              </a:rPr>
              <a:t>Gephi</a:t>
            </a:r>
            <a:r>
              <a:rPr lang="fr-FR" i="1" dirty="0">
                <a:latin typeface="TimesNewRomanPS-ItalicMT"/>
              </a:rPr>
              <a:t> :</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a:xfrm>
            <a:off x="838200" y="365126"/>
            <a:ext cx="10515600" cy="796908"/>
          </a:xfrm>
        </p:spPr>
        <p:txBody>
          <a:bodyPr>
            <a:normAutofit/>
          </a:bodyPr>
          <a:lstStyle/>
          <a:p>
            <a:r>
              <a:rPr lang="fr-FR" sz="4000" dirty="0"/>
              <a:t>Les littéraires haïtiens et le Web</a:t>
            </a:r>
            <a:endParaRPr lang="fr-FR" sz="4000" i="1"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rotWithShape="1">
          <a:blip r:embed="rId3"/>
          <a:srcRect l="2708" t="13176" r="68507" b="4368"/>
          <a:stretch/>
        </p:blipFill>
        <p:spPr>
          <a:xfrm>
            <a:off x="1260147" y="2116763"/>
            <a:ext cx="2081463" cy="2624471"/>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228600"/>
            <a:ext cx="796907" cy="796907"/>
          </a:xfrm>
          <a:prstGeom prst="rect">
            <a:avLst/>
          </a:prstGeom>
        </p:spPr>
      </p:pic>
      <p:sp>
        <p:nvSpPr>
          <p:cNvPr id="10" name="ZoneTexte 9">
            <a:extLst>
              <a:ext uri="{FF2B5EF4-FFF2-40B4-BE49-F238E27FC236}">
                <a16:creationId xmlns:a16="http://schemas.microsoft.com/office/drawing/2014/main" id="{83B0A5B1-4109-4F2C-8B6A-14D10125F694}"/>
              </a:ext>
            </a:extLst>
          </p:cNvPr>
          <p:cNvSpPr txBox="1"/>
          <p:nvPr/>
        </p:nvSpPr>
        <p:spPr>
          <a:xfrm>
            <a:off x="3891051" y="1443840"/>
            <a:ext cx="6541639" cy="3970318"/>
          </a:xfrm>
          <a:prstGeom prst="rect">
            <a:avLst/>
          </a:prstGeom>
          <a:noFill/>
        </p:spPr>
        <p:txBody>
          <a:bodyPr wrap="square">
            <a:spAutoFit/>
          </a:bodyPr>
          <a:lstStyle/>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195290" y="349710"/>
            <a:ext cx="11042100" cy="623400"/>
          </a:xfrm>
        </p:spPr>
        <p:txBody>
          <a:bodyPr>
            <a:normAutofit fontScale="90000"/>
          </a:bodyPr>
          <a:lstStyle/>
          <a:p>
            <a:r>
              <a:rPr lang="fr-FR" dirty="0"/>
              <a:t>Pages personnelles issues de Spla - </a:t>
            </a:r>
            <a:r>
              <a:rPr lang="fr-FR" sz="27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457253" y="1068425"/>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110159099"/>
              </p:ext>
            </p:extLst>
          </p:nvPr>
        </p:nvGraphicFramePr>
        <p:xfrm>
          <a:off x="3330373" y="1495457"/>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hlinkClick r:id="rId4"/>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hlinkClick r:id="rId5"/>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6"/>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7"/>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475743554"/>
              </p:ext>
            </p:extLst>
          </p:nvPr>
        </p:nvGraphicFramePr>
        <p:xfrm>
          <a:off x="59036" y="1201246"/>
          <a:ext cx="3605161" cy="2184801"/>
        </p:xfrm>
        <a:graphic>
          <a:graphicData uri="http://schemas.openxmlformats.org/drawingml/2006/chart">
            <c:chart xmlns:c="http://schemas.openxmlformats.org/drawingml/2006/chart" xmlns:r="http://schemas.openxmlformats.org/officeDocument/2006/relationships" r:id="rId8"/>
          </a:graphicData>
        </a:graphic>
      </p:graphicFrame>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BA87E50-38C3-4634-9B75-E182B20157A8}"/>
              </a:ext>
            </a:extLst>
          </p:cNvPr>
          <p:cNvSpPr/>
          <p:nvPr/>
        </p:nvSpPr>
        <p:spPr>
          <a:xfrm>
            <a:off x="922789" y="4022217"/>
            <a:ext cx="9616414" cy="1200329"/>
          </a:xfrm>
          <a:prstGeom prst="rect">
            <a:avLst/>
          </a:prstGeom>
        </p:spPr>
        <p:txBody>
          <a:bodyPr wrap="square">
            <a:spAutoFit/>
          </a:bodyPr>
          <a:lstStyle/>
          <a:p>
            <a:r>
              <a:rPr lang="fr-FR" dirty="0"/>
              <a:t>Bien que certains auteurs soient décédés ou bien actuellement très âgés (plus de 60 ans), certains acteurs plus jeunes ont tout simplement « abandonné » leurs site internet.</a:t>
            </a:r>
          </a:p>
          <a:p>
            <a:r>
              <a:rPr lang="fr-FR" dirty="0"/>
              <a:t>Il s’agit généralement de sites très descriptifs, se permettant parfois certains « billets d’humeurs », mais n’ayant pas de contenu littéraire inédits.</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296788587"/>
              </p:ext>
            </p:extLst>
          </p:nvPr>
        </p:nvGraphicFramePr>
        <p:xfrm>
          <a:off x="-184075" y="13154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6" y="1334278"/>
            <a:ext cx="1126535" cy="219826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883914" cy="10208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Facebook</a:t>
            </a:r>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t>Mondes</a:t>
            </a:r>
          </a:p>
          <a:p>
            <a:pPr algn="ctr"/>
            <a:r>
              <a:rPr lang="fr-FR" sz="100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564932" y="4690150"/>
            <a:ext cx="9801444" cy="2031325"/>
          </a:xfrm>
          <a:prstGeom prst="rect">
            <a:avLst/>
          </a:prstGeom>
          <a:noFill/>
        </p:spPr>
        <p:txBody>
          <a:bodyPr wrap="square" rtlCol="0">
            <a:spAutoFit/>
          </a:bodyPr>
          <a:lstStyle/>
          <a:p>
            <a:pPr marL="285750" indent="-285750">
              <a:buFont typeface="Arial" panose="020B0604020202020204" pitchFamily="34" charset="0"/>
              <a:buChar char="•"/>
            </a:pPr>
            <a:r>
              <a:rPr lang="fr-FR" dirty="0"/>
              <a:t>Les auteurs ayant des sites web renseignés ont entre 35 et 70 ans (moyenne de 54 ans)</a:t>
            </a:r>
          </a:p>
          <a:p>
            <a:pPr marL="285750" indent="-285750">
              <a:buFont typeface="Arial" panose="020B0604020202020204" pitchFamily="34" charset="0"/>
              <a:buChar char="•"/>
            </a:pPr>
            <a:r>
              <a:rPr lang="fr-FR" dirty="0"/>
              <a:t>3 sont intégralement en anglais, 5 intégralement en français, 8 plurilingues (haïtien + au moins anglais et français)</a:t>
            </a:r>
          </a:p>
          <a:p>
            <a:pPr marL="285750" indent="-285750">
              <a:buFont typeface="Arial" panose="020B0604020202020204" pitchFamily="34" charset="0"/>
              <a:buChar char="•"/>
            </a:pPr>
            <a:r>
              <a:rPr lang="fr-FR" dirty="0"/>
              <a:t>8 ont un format blog, où il est possible « d’échanger », seulement quelque un ont des échanges à travers ce biais</a:t>
            </a:r>
          </a:p>
          <a:p>
            <a:pPr marL="285750" indent="-285750">
              <a:buFont typeface="Arial" panose="020B0604020202020204" pitchFamily="34" charset="0"/>
              <a:buChar char="•"/>
            </a:pPr>
            <a:r>
              <a:rPr lang="fr-FR" dirty="0"/>
              <a:t>Nombre égale de pages promotionnelles et blogs littéraires</a:t>
            </a:r>
          </a:p>
          <a:p>
            <a:pPr marL="285750" indent="-285750">
              <a:buFont typeface="Arial" panose="020B0604020202020204" pitchFamily="34" charset="0"/>
              <a:buChar char="•"/>
            </a:pPr>
            <a:r>
              <a:rPr lang="fr-FR" dirty="0"/>
              <a:t>La moitié sont des sites n’ayant pas été alimentés depuis au moins un an (2013-2107)</a:t>
            </a:r>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2614" y="253892"/>
            <a:ext cx="797686" cy="797686"/>
          </a:xfrm>
          <a:prstGeom prst="rect">
            <a:avLst/>
          </a:prstGeom>
        </p:spPr>
      </p:pic>
      <p:sp>
        <p:nvSpPr>
          <p:cNvPr id="21" name="Title 4">
            <a:extLst>
              <a:ext uri="{FF2B5EF4-FFF2-40B4-BE49-F238E27FC236}">
                <a16:creationId xmlns:a16="http://schemas.microsoft.com/office/drawing/2014/main" id="{AD6671BF-0983-45DE-8097-8125FB8F288B}"/>
              </a:ext>
            </a:extLst>
          </p:cNvPr>
          <p:cNvSpPr>
            <a:spLocks noGrp="1"/>
          </p:cNvSpPr>
          <p:nvPr>
            <p:ph type="title"/>
          </p:nvPr>
        </p:nvSpPr>
        <p:spPr>
          <a:xfrm>
            <a:off x="195290" y="349710"/>
            <a:ext cx="11042100" cy="623400"/>
          </a:xfrm>
        </p:spPr>
        <p:txBody>
          <a:bodyPr>
            <a:normAutofit fontScale="90000"/>
          </a:bodyPr>
          <a:lstStyle/>
          <a:p>
            <a:r>
              <a:rPr lang="fr-FR" dirty="0"/>
              <a:t>18 Pages personnelles toujours en activité</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48</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445025"/>
            <a:ext cx="9484667" cy="623400"/>
          </a:xfrm>
        </p:spPr>
        <p:txBody>
          <a:bodyPr>
            <a:normAutofit fontScale="90000"/>
          </a:bodyPr>
          <a:lstStyle/>
          <a:p>
            <a:r>
              <a:rPr lang="fr-FR" dirty="0"/>
              <a:t>Des entités Wikidata aux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496430"/>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identifiée dans une base de données LOD (</a:t>
            </a:r>
            <a:r>
              <a:rPr lang="fr-FR" i="1" dirty="0" err="1">
                <a:highlight>
                  <a:srgbClr val="FFFFFF"/>
                </a:highlight>
              </a:rPr>
              <a:t>Linked</a:t>
            </a:r>
            <a:r>
              <a:rPr lang="fr-FR" i="1" dirty="0">
                <a:highlight>
                  <a:srgbClr val="FFFFFF"/>
                </a:highlight>
              </a:rPr>
              <a:t> Open Data</a:t>
            </a:r>
            <a:r>
              <a:rPr lang="fr-FR" dirty="0">
                <a:highlight>
                  <a:srgbClr val="FFFFFF"/>
                </a:highlight>
              </a:rPr>
              <a:t>).</a:t>
            </a: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2709737212"/>
              </p:ext>
            </p:extLst>
          </p:nvPr>
        </p:nvGraphicFramePr>
        <p:xfrm>
          <a:off x="921399" y="2847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546469565"/>
              </p:ext>
            </p:extLst>
          </p:nvPr>
        </p:nvGraphicFramePr>
        <p:xfrm>
          <a:off x="5578930" y="289691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11699" y="973394"/>
            <a:ext cx="10984575" cy="2862322"/>
          </a:xfrm>
          <a:prstGeom prst="rect">
            <a:avLst/>
          </a:prstGeom>
          <a:noFill/>
        </p:spPr>
        <p:txBody>
          <a:bodyPr wrap="square" rtlCol="0">
            <a:spAutoFit/>
          </a:bodyPr>
          <a:lstStyle/>
          <a:p>
            <a:endParaRPr lang="fr-FR" dirty="0"/>
          </a:p>
          <a:p>
            <a:r>
              <a:rPr lang="fr-FR" dirty="0"/>
              <a:t>Des contributeurs différents par langue :</a:t>
            </a:r>
          </a:p>
          <a:p>
            <a:pPr lvl="1"/>
            <a:r>
              <a:rPr lang="fr-FR" dirty="0">
                <a:sym typeface="Wingdings" panose="05000000000000000000" pitchFamily="2" charset="2"/>
              </a:rPr>
              <a:t>88% des articles haïtiens ont étés créés par le même contributeur</a:t>
            </a:r>
          </a:p>
          <a:p>
            <a:pPr marL="1200150" lvl="2" indent="-285750">
              <a:buFont typeface="Wingdings" panose="05000000000000000000" pitchFamily="2" charset="2"/>
              <a:buChar char="à"/>
            </a:pPr>
            <a:r>
              <a:rPr lang="fr-FR" dirty="0">
                <a:sym typeface="Wingdings" panose="05000000000000000000" pitchFamily="2" charset="2"/>
              </a:rPr>
              <a:t>L’administrateur de Wikipédia </a:t>
            </a:r>
            <a:r>
              <a:rPr lang="fr-FR" dirty="0" err="1">
                <a:sym typeface="Wingdings" panose="05000000000000000000" pitchFamily="2" charset="2"/>
              </a:rPr>
              <a:t>Ht</a:t>
            </a:r>
            <a:endParaRPr lang="fr-FR" dirty="0">
              <a:sym typeface="Wingdings" panose="05000000000000000000" pitchFamily="2" charset="2"/>
            </a:endParaRPr>
          </a:p>
          <a:p>
            <a:pPr lvl="1"/>
            <a:r>
              <a:rPr lang="fr-FR" dirty="0">
                <a:sym typeface="Wingdings" panose="05000000000000000000" pitchFamily="2" charset="2"/>
              </a:rPr>
              <a:t>4 contributeurs ont créés 30% des pages en français</a:t>
            </a:r>
          </a:p>
          <a:p>
            <a:pPr marL="1200150" lvl="2" indent="-285750">
              <a:buFont typeface="Wingdings" panose="05000000000000000000" pitchFamily="2" charset="2"/>
              <a:buChar char="à"/>
            </a:pPr>
            <a:r>
              <a:rPr lang="fr-FR" dirty="0">
                <a:sym typeface="Wingdings" panose="05000000000000000000" pitchFamily="2" charset="2"/>
              </a:rPr>
              <a:t>Visibilité de la francophone : éditeur belges, québécois</a:t>
            </a:r>
          </a:p>
          <a:p>
            <a:pPr marL="1200150" lvl="2" indent="-285750">
              <a:buFont typeface="Wingdings" panose="05000000000000000000" pitchFamily="2" charset="2"/>
              <a:buChar char="à"/>
            </a:pPr>
            <a:r>
              <a:rPr lang="fr-FR" dirty="0">
                <a:sym typeface="Wingdings" panose="05000000000000000000" pitchFamily="2" charset="2"/>
              </a:rPr>
              <a:t>souvent des amateur d’art/littérature, universitaires ?</a:t>
            </a:r>
          </a:p>
          <a:p>
            <a:pPr lvl="1"/>
            <a:r>
              <a:rPr lang="fr-FR" dirty="0">
                <a:sym typeface="Wingdings" panose="05000000000000000000" pitchFamily="2" charset="2"/>
              </a:rPr>
              <a:t>2 contributeurs sont à l’origine de 30% des pages en anglais : </a:t>
            </a:r>
          </a:p>
          <a:p>
            <a:pPr marL="1200150" lvl="2" indent="-285750">
              <a:buFont typeface="Wingdings" panose="05000000000000000000" pitchFamily="2" charset="2"/>
              <a:buChar char="à"/>
            </a:pPr>
            <a:r>
              <a:rPr lang="fr-FR" dirty="0">
                <a:sym typeface="Wingdings" panose="05000000000000000000" pitchFamily="2" charset="2"/>
              </a:rPr>
              <a:t>contributeurs canadien, étudiants haïtiens.</a:t>
            </a:r>
          </a:p>
          <a:p>
            <a:pPr marL="742950" lvl="1"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
        <p:nvSpPr>
          <p:cNvPr id="8" name="Title 4">
            <a:extLst>
              <a:ext uri="{FF2B5EF4-FFF2-40B4-BE49-F238E27FC236}">
                <a16:creationId xmlns:a16="http://schemas.microsoft.com/office/drawing/2014/main" id="{F5894A7C-D09D-49D2-AFFF-510885F099F6}"/>
              </a:ext>
            </a:extLst>
          </p:cNvPr>
          <p:cNvSpPr txBox="1">
            <a:spLocks/>
          </p:cNvSpPr>
          <p:nvPr/>
        </p:nvSpPr>
        <p:spPr>
          <a:xfrm>
            <a:off x="311699" y="260115"/>
            <a:ext cx="10431649" cy="111736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Wikipédia, un espace à construction variables</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3251E15B-FC1C-4465-8068-150E3D0F1F5D}"/>
              </a:ext>
            </a:extLst>
          </p:cNvPr>
          <p:cNvGraphicFramePr>
            <a:graphicFrameLocks/>
          </p:cNvGraphicFramePr>
          <p:nvPr>
            <p:extLst>
              <p:ext uri="{D42A27DB-BD31-4B8C-83A1-F6EECF244321}">
                <p14:modId xmlns:p14="http://schemas.microsoft.com/office/powerpoint/2010/main" val="1407145749"/>
              </p:ext>
            </p:extLst>
          </p:nvPr>
        </p:nvGraphicFramePr>
        <p:xfrm>
          <a:off x="4779776" y="3795712"/>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79736EDC-6452-408A-BCAF-A72FC4EE8B04}"/>
              </a:ext>
            </a:extLst>
          </p:cNvPr>
          <p:cNvGraphicFramePr>
            <a:graphicFrameLocks/>
          </p:cNvGraphicFramePr>
          <p:nvPr>
            <p:extLst>
              <p:ext uri="{D42A27DB-BD31-4B8C-83A1-F6EECF244321}">
                <p14:modId xmlns:p14="http://schemas.microsoft.com/office/powerpoint/2010/main" val="3860103931"/>
              </p:ext>
            </p:extLst>
          </p:nvPr>
        </p:nvGraphicFramePr>
        <p:xfrm>
          <a:off x="418122" y="3765754"/>
          <a:ext cx="3534446" cy="264231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171451"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5103095-DAA4-490D-8101-6D0453299876}"/>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4" name="ZoneTexte 3">
            <a:extLst>
              <a:ext uri="{FF2B5EF4-FFF2-40B4-BE49-F238E27FC236}">
                <a16:creationId xmlns:a16="http://schemas.microsoft.com/office/drawing/2014/main" id="{50129078-1390-4B1F-ACD4-45561F741BE8}"/>
              </a:ext>
            </a:extLst>
          </p:cNvPr>
          <p:cNvSpPr txBox="1"/>
          <p:nvPr/>
        </p:nvSpPr>
        <p:spPr>
          <a:xfrm>
            <a:off x="2944647" y="802550"/>
            <a:ext cx="6093994" cy="3139321"/>
          </a:xfrm>
          <a:prstGeom prst="rect">
            <a:avLst/>
          </a:prstGeom>
          <a:noFill/>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 Les articles datent en moyenne d’il y a 9 à 10 ans, seulement 5% n’ont pas étés modifiés depuis. </a:t>
            </a:r>
          </a:p>
        </p:txBody>
      </p:sp>
      <p:pic>
        <p:nvPicPr>
          <p:cNvPr id="6" name="Picture 9">
            <a:extLst>
              <a:ext uri="{FF2B5EF4-FFF2-40B4-BE49-F238E27FC236}">
                <a16:creationId xmlns:a16="http://schemas.microsoft.com/office/drawing/2014/main" id="{6DD3739B-8561-48A5-A4FF-DDB656B3B3D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7" name="Picture 10" descr="Logo&#10;&#10;Description automatically generated">
            <a:extLst>
              <a:ext uri="{FF2B5EF4-FFF2-40B4-BE49-F238E27FC236}">
                <a16:creationId xmlns:a16="http://schemas.microsoft.com/office/drawing/2014/main" id="{2F38DAC6-6308-4D12-AC48-17961889F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2DE25D07-8C69-4954-B386-F35DD5E4362B}"/>
              </a:ext>
            </a:extLst>
          </p:cNvPr>
          <p:cNvGraphicFramePr>
            <a:graphicFrameLocks/>
          </p:cNvGraphicFramePr>
          <p:nvPr>
            <p:extLst>
              <p:ext uri="{D42A27DB-BD31-4B8C-83A1-F6EECF244321}">
                <p14:modId xmlns:p14="http://schemas.microsoft.com/office/powerpoint/2010/main" val="3448440851"/>
              </p:ext>
            </p:extLst>
          </p:nvPr>
        </p:nvGraphicFramePr>
        <p:xfrm>
          <a:off x="1135626" y="3978275"/>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E239D26E-0DAD-48B9-8BD0-89E862203522}"/>
              </a:ext>
            </a:extLst>
          </p:cNvPr>
          <p:cNvGraphicFramePr>
            <a:graphicFrameLocks/>
          </p:cNvGraphicFramePr>
          <p:nvPr>
            <p:extLst>
              <p:ext uri="{D42A27DB-BD31-4B8C-83A1-F6EECF244321}">
                <p14:modId xmlns:p14="http://schemas.microsoft.com/office/powerpoint/2010/main" val="167582128"/>
              </p:ext>
            </p:extLst>
          </p:nvPr>
        </p:nvGraphicFramePr>
        <p:xfrm>
          <a:off x="5991644" y="3941871"/>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285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66521" y="1224577"/>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298051" y="324299"/>
            <a:ext cx="10183429" cy="62340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dirty="0"/>
              <a:t>Les espaces biographiques du Spla et d’</a:t>
            </a:r>
            <a:r>
              <a:rPr lang="fr-FR" sz="4000" i="1" dirty="0"/>
              <a:t>île-en-île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465621" y="3797370"/>
            <a:ext cx="4289957" cy="1477328"/>
          </a:xfrm>
          <a:prstGeom prst="rect">
            <a:avLst/>
          </a:prstGeom>
          <a:noFill/>
        </p:spPr>
        <p:txBody>
          <a:bodyPr wrap="none" rtlCol="0">
            <a:spAutoFit/>
          </a:bodyPr>
          <a:lstStyle/>
          <a:p>
            <a:r>
              <a:rPr lang="fr-FR" dirty="0"/>
              <a:t>Une description des « parcours de vie »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a:t>
            </a:r>
          </a:p>
          <a:p>
            <a:pPr marL="285750" indent="-285750">
              <a:buFontTx/>
              <a:buChar char="-"/>
            </a:pPr>
            <a:r>
              <a:rPr lang="fr-FR" dirty="0"/>
              <a:t>Spécialisations</a:t>
            </a:r>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7" name="ZoneTexte 6">
            <a:extLst>
              <a:ext uri="{FF2B5EF4-FFF2-40B4-BE49-F238E27FC236}">
                <a16:creationId xmlns:a16="http://schemas.microsoft.com/office/drawing/2014/main" id="{5C97A368-F385-4E08-9E52-15B712B4FEB2}"/>
              </a:ext>
            </a:extLst>
          </p:cNvPr>
          <p:cNvSpPr txBox="1"/>
          <p:nvPr/>
        </p:nvSpPr>
        <p:spPr>
          <a:xfrm>
            <a:off x="6518415" y="2427076"/>
            <a:ext cx="4463716" cy="1200329"/>
          </a:xfrm>
          <a:prstGeom prst="rect">
            <a:avLst/>
          </a:prstGeom>
          <a:noFill/>
        </p:spPr>
        <p:txBody>
          <a:bodyPr wrap="square" rtlCol="0">
            <a:spAutoFit/>
          </a:bodyPr>
          <a:lstStyle/>
          <a:p>
            <a:r>
              <a:rPr lang="fr-FR" dirty="0"/>
              <a:t>Analyse de similitude du corpus entier réalisée sous IRaMuTeQ, fréquence &gt;= 50 soit 150 formes actives, indice de cooccurrence, halos communautaires</a:t>
            </a:r>
          </a:p>
        </p:txBody>
      </p:sp>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489513" y="497854"/>
            <a:ext cx="8520600" cy="6234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factorielle des notices</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89513" y="1762362"/>
            <a:ext cx="3089115" cy="646331"/>
          </a:xfrm>
          <a:prstGeom prst="rect">
            <a:avLst/>
          </a:prstGeom>
        </p:spPr>
        <p:txBody>
          <a:bodyPr wrap="none">
            <a:spAutoFit/>
          </a:bodyPr>
          <a:lstStyle/>
          <a:p>
            <a:r>
              <a:rPr lang="fr-FR" dirty="0"/>
              <a:t>Classification de Max Reinert</a:t>
            </a:r>
          </a:p>
          <a:p>
            <a:r>
              <a:rPr lang="fr-FR" dirty="0"/>
              <a:t> et 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l="8903" t="13100" r="5222" b="16163"/>
          <a:stretch/>
        </p:blipFill>
        <p:spPr bwMode="auto">
          <a:xfrm>
            <a:off x="838200" y="1755762"/>
            <a:ext cx="6315131" cy="4860121"/>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699" y="351557"/>
            <a:ext cx="10670432" cy="6463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TimesNewRomanPSMT"/>
              </a:rPr>
              <a:t>Des profils variés</a:t>
            </a:r>
            <a:endParaRPr lang="fr-FR" sz="4000" dirty="0"/>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10" name="ZoneTexte 9">
            <a:extLst>
              <a:ext uri="{FF2B5EF4-FFF2-40B4-BE49-F238E27FC236}">
                <a16:creationId xmlns:a16="http://schemas.microsoft.com/office/drawing/2014/main" id="{9037D625-6A7A-4A3B-B77C-3176BF851207}"/>
              </a:ext>
            </a:extLst>
          </p:cNvPr>
          <p:cNvSpPr txBox="1"/>
          <p:nvPr/>
        </p:nvSpPr>
        <p:spPr>
          <a:xfrm>
            <a:off x="5235390" y="1282167"/>
            <a:ext cx="8761964" cy="1477328"/>
          </a:xfrm>
          <a:prstGeom prst="rect">
            <a:avLst/>
          </a:prstGeom>
          <a:noFill/>
        </p:spPr>
        <p:txBody>
          <a:bodyPr wrap="square">
            <a:spAutoFit/>
          </a:bodyPr>
          <a:lstStyle/>
          <a:p>
            <a:pPr marL="285750" indent="-285750">
              <a:buFont typeface="Arial" panose="020B0604020202020204" pitchFamily="34" charset="0"/>
              <a:buChar char="•"/>
            </a:pPr>
            <a:r>
              <a:rPr lang="fr-FR" b="1" dirty="0"/>
              <a:t>profil violet : </a:t>
            </a:r>
            <a:r>
              <a:rPr lang="fr-FR" dirty="0"/>
              <a:t>notices Spla, courtes.</a:t>
            </a:r>
          </a:p>
          <a:p>
            <a:r>
              <a:rPr lang="fr-FR" dirty="0">
                <a:sym typeface="Wingdings" panose="05000000000000000000" pitchFamily="2" charset="2"/>
              </a:rPr>
              <a:t> </a:t>
            </a:r>
            <a:r>
              <a:rPr lang="fr-FR" dirty="0"/>
              <a:t>événements professionnels mis en exergues. </a:t>
            </a:r>
          </a:p>
          <a:p>
            <a:pPr marL="285750" indent="-285750">
              <a:buFont typeface="Arial" panose="020B0604020202020204" pitchFamily="34" charset="0"/>
              <a:buChar char="•"/>
            </a:pPr>
            <a:r>
              <a:rPr lang="fr-FR" b="1" dirty="0"/>
              <a:t>profil rouge </a:t>
            </a:r>
            <a:r>
              <a:rPr lang="fr-FR" dirty="0"/>
              <a:t>:</a:t>
            </a:r>
            <a:r>
              <a:rPr lang="fr-FR" b="1" dirty="0"/>
              <a:t> </a:t>
            </a:r>
            <a:r>
              <a:rPr lang="fr-FR" dirty="0"/>
              <a:t>notices île-en-île, moyennes et longues.</a:t>
            </a:r>
          </a:p>
          <a:p>
            <a:r>
              <a:rPr lang="fr-FR" dirty="0">
                <a:sym typeface="Wingdings" panose="05000000000000000000" pitchFamily="2" charset="2"/>
              </a:rPr>
              <a:t> bibliographie, distinctions, parcours académique, etc.</a:t>
            </a:r>
            <a:endParaRPr lang="fr-FR" dirty="0"/>
          </a:p>
          <a:p>
            <a:pPr marL="285750" indent="-285750">
              <a:buFont typeface="Arial" panose="020B0604020202020204" pitchFamily="34" charset="0"/>
              <a:buChar char="•"/>
            </a:pPr>
            <a:r>
              <a:rPr lang="fr-FR" b="1" dirty="0"/>
              <a:t>profils bleus et verts </a:t>
            </a:r>
            <a:r>
              <a:rPr lang="fr-FR" dirty="0"/>
              <a:t>se mélangent au sein des notices. </a:t>
            </a: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2118032"/>
          </a:xfrm>
        </p:spPr>
        <p:txBody>
          <a:bodyPr>
            <a:normAutofit/>
          </a:bodyPr>
          <a:lstStyle/>
          <a:p>
            <a:r>
              <a:rPr lang="fr-FR" sz="1800" dirty="0"/>
              <a:t>Une littérature en train de se faire, peu normalisée…</a:t>
            </a:r>
          </a:p>
          <a:p>
            <a:r>
              <a:rPr lang="fr-FR" sz="1800" dirty="0"/>
              <a:t>Un « crawl » est un flot de données qui risque sans indexation de ne pas permettre d’analyses</a:t>
            </a:r>
          </a:p>
          <a:p>
            <a:r>
              <a:rPr lang="fr-FR" sz="1800" dirty="0"/>
              <a:t>Une multitude de canaux, une multitude de discours…</a:t>
            </a:r>
          </a:p>
          <a:p>
            <a:r>
              <a:rPr lang="fr-FR" sz="1800" dirty="0"/>
              <a:t>Une notice biographique traduit un intérêt par les pairs. Elle contient par ailleurs de nombreuses informations textuelles telles que des dates de naissance et de décès. </a:t>
            </a:r>
          </a:p>
          <a:p>
            <a:r>
              <a:rPr lang="fr-FR" sz="1800" dirty="0"/>
              <a:t>Extraire des routines discursives ?</a:t>
            </a:r>
          </a:p>
          <a:p>
            <a:endParaRPr lang="fr-FR" sz="2000" dirty="0"/>
          </a:p>
        </p:txBody>
      </p:sp>
      <p:sp>
        <p:nvSpPr>
          <p:cNvPr id="14" name="TextBox 13">
            <a:extLst>
              <a:ext uri="{FF2B5EF4-FFF2-40B4-BE49-F238E27FC236}">
                <a16:creationId xmlns:a16="http://schemas.microsoft.com/office/drawing/2014/main" id="{C2B9AE10-C5ED-4C28-8496-4B8E82D8D73E}"/>
              </a:ext>
            </a:extLst>
          </p:cNvPr>
          <p:cNvSpPr txBox="1"/>
          <p:nvPr/>
        </p:nvSpPr>
        <p:spPr>
          <a:xfrm>
            <a:off x="4500215" y="4009998"/>
            <a:ext cx="6439327" cy="369332"/>
          </a:xfrm>
          <a:prstGeom prst="rect">
            <a:avLst/>
          </a:prstGeom>
          <a:solidFill>
            <a:srgbClr val="44546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sto MT"/>
                <a:ea typeface="+mn-ea"/>
                <a:cs typeface="+mn-cs"/>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612594" y="4986584"/>
            <a:ext cx="7920729" cy="133164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Quels peuvent être les apports du TAL?</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Repérage d’entités nommées : lieux, noms propres</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pic>
        <p:nvPicPr>
          <p:cNvPr id="8" name="Picture 3">
            <a:extLst>
              <a:ext uri="{FF2B5EF4-FFF2-40B4-BE49-F238E27FC236}">
                <a16:creationId xmlns:a16="http://schemas.microsoft.com/office/drawing/2014/main" id="{B41D476F-C6E2-4B14-8040-00EEBC9773C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2082E29E-DDB8-4A02-83F0-230DC536FF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638175"/>
            <a:ext cx="11137490" cy="854300"/>
          </a:xfrm>
        </p:spPr>
        <p:txBody>
          <a:bodyPr>
            <a:normAutofit/>
          </a:bodyPr>
          <a:lstStyle/>
          <a:p>
            <a:r>
              <a:rPr lang="fr-FR" sz="4000" dirty="0"/>
              <a:t>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133503" y="1927889"/>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3">
            <a:extLst>
              <a:ext uri="{FF2B5EF4-FFF2-40B4-BE49-F238E27FC236}">
                <a16:creationId xmlns:a16="http://schemas.microsoft.com/office/drawing/2014/main" id="{51E0CF4F-6AD7-43E2-84D0-AB0875488FA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9" name="Graphic 6">
            <a:extLst>
              <a:ext uri="{FF2B5EF4-FFF2-40B4-BE49-F238E27FC236}">
                <a16:creationId xmlns:a16="http://schemas.microsoft.com/office/drawing/2014/main" id="{F3766D05-F776-46D3-B4E6-9ECF301A365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Picture 3">
            <a:extLst>
              <a:ext uri="{FF2B5EF4-FFF2-40B4-BE49-F238E27FC236}">
                <a16:creationId xmlns:a16="http://schemas.microsoft.com/office/drawing/2014/main" id="{246E2879-3E39-4B41-838F-19B391F5F1A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7" name="Graphic 6">
            <a:extLst>
              <a:ext uri="{FF2B5EF4-FFF2-40B4-BE49-F238E27FC236}">
                <a16:creationId xmlns:a16="http://schemas.microsoft.com/office/drawing/2014/main" id="{F47E3583-1D83-41B7-B0D4-4B818D80ED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à explorer </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a:xfrm>
            <a:off x="838200" y="1825625"/>
            <a:ext cx="10515600" cy="1814390"/>
          </a:xfrm>
        </p:spPr>
        <p:txBody>
          <a:bodyPr>
            <a:normAutofit/>
          </a:bodyPr>
          <a:lstStyle/>
          <a:p>
            <a:r>
              <a:rPr lang="fr-FR" sz="2200" dirty="0"/>
              <a:t>La porte fermée de Facebook</a:t>
            </a:r>
          </a:p>
          <a:p>
            <a:r>
              <a:rPr lang="fr-FR" sz="2200" dirty="0"/>
              <a:t>Twitter, un espace littéraire à 280 caractère ? </a:t>
            </a:r>
            <a:r>
              <a:rPr lang="fr-FR" sz="2200" dirty="0">
                <a:hlinkClick r:id="rId2"/>
              </a:rPr>
              <a:t>#covidpoème</a:t>
            </a:r>
            <a:endParaRPr lang="fr-FR" sz="2200" dirty="0"/>
          </a:p>
          <a:p>
            <a:r>
              <a:rPr lang="fr-FR" sz="2200" dirty="0" err="1"/>
              <a:t>Inkitt</a:t>
            </a:r>
            <a:r>
              <a:rPr lang="fr-FR" sz="2200" dirty="0"/>
              <a:t> / Wattpad des plateformes littéraires sociales</a:t>
            </a:r>
          </a:p>
        </p:txBody>
      </p:sp>
      <p:sp>
        <p:nvSpPr>
          <p:cNvPr id="3" name="TextBox 2">
            <a:extLst>
              <a:ext uri="{FF2B5EF4-FFF2-40B4-BE49-F238E27FC236}">
                <a16:creationId xmlns:a16="http://schemas.microsoft.com/office/drawing/2014/main" id="{AC94D6D4-EC66-4C39-A61F-434160426573}"/>
              </a:ext>
            </a:extLst>
          </p:cNvPr>
          <p:cNvSpPr txBox="1"/>
          <p:nvPr/>
        </p:nvSpPr>
        <p:spPr>
          <a:xfrm>
            <a:off x="428767" y="3820364"/>
            <a:ext cx="10094045" cy="461665"/>
          </a:xfrm>
          <a:prstGeom prst="rect">
            <a:avLst/>
          </a:prstGeom>
          <a:noFill/>
        </p:spPr>
        <p:txBody>
          <a:bodyPr wrap="none" rtlCol="0">
            <a:spAutoFit/>
          </a:bodyPr>
          <a:lstStyle/>
          <a:p>
            <a:r>
              <a:rPr lang="fr-FR" sz="2400" dirty="0"/>
              <a:t>C’est ici que notre travail s’arrête et que commence le projet LIFRANUM…</a:t>
            </a:r>
          </a:p>
        </p:txBody>
      </p:sp>
      <p:pic>
        <p:nvPicPr>
          <p:cNvPr id="1026" name="Picture 2" descr="Lifranum - Posts | Facebook">
            <a:extLst>
              <a:ext uri="{FF2B5EF4-FFF2-40B4-BE49-F238E27FC236}">
                <a16:creationId xmlns:a16="http://schemas.microsoft.com/office/drawing/2014/main" id="{1116973E-F8E1-4EAD-9CF1-97B1AE2E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53" y="4540250"/>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DAADEEA7-FCE9-4B90-B288-5A4AC226FB2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7FC1E64B-6989-49B7-AAC5-92EA65D602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21699"/>
            <a:ext cx="1037065" cy="1037065"/>
          </a:xfrm>
          <a:prstGeom prst="rect">
            <a:avLst/>
          </a:prstGeom>
        </p:spPr>
      </p:pic>
      <p:sp>
        <p:nvSpPr>
          <p:cNvPr id="5" name="Rectangle 4">
            <a:extLst>
              <a:ext uri="{FF2B5EF4-FFF2-40B4-BE49-F238E27FC236}">
                <a16:creationId xmlns:a16="http://schemas.microsoft.com/office/drawing/2014/main" id="{AF8BB76A-F54C-4D85-99DD-E57A5C35F0CD}"/>
              </a:ext>
            </a:extLst>
          </p:cNvPr>
          <p:cNvSpPr/>
          <p:nvPr/>
        </p:nvSpPr>
        <p:spPr>
          <a:xfrm>
            <a:off x="3345578" y="5331896"/>
            <a:ext cx="4448654" cy="369332"/>
          </a:xfrm>
          <a:prstGeom prst="rect">
            <a:avLst/>
          </a:prstGeom>
        </p:spPr>
        <p:txBody>
          <a:bodyPr wrap="none">
            <a:spAutoFit/>
          </a:bodyPr>
          <a:lstStyle/>
          <a:p>
            <a:r>
              <a:rPr lang="fr-FR" dirty="0"/>
              <a:t>https://projet-lifranum.univ-lyon3.fr/projet</a:t>
            </a:r>
          </a:p>
        </p:txBody>
      </p:sp>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Conclusions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56432" r="2" b="9702"/>
          <a:stretch/>
        </p:blipFill>
        <p:spPr>
          <a:xfrm>
            <a:off x="6096000" y="10"/>
            <a:ext cx="6086168" cy="6857990"/>
          </a:xfrm>
          <a:prstGeom prst="rect">
            <a:avLst/>
          </a:prstGeom>
        </p:spPr>
      </p:pic>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10" name="ZoneTexte 9">
            <a:extLst>
              <a:ext uri="{FF2B5EF4-FFF2-40B4-BE49-F238E27FC236}">
                <a16:creationId xmlns:a16="http://schemas.microsoft.com/office/drawing/2014/main" id="{7D4CD898-71AC-415C-A3E8-1841A055FD0D}"/>
              </a:ext>
            </a:extLst>
          </p:cNvPr>
          <p:cNvSpPr txBox="1"/>
          <p:nvPr/>
        </p:nvSpPr>
        <p:spPr>
          <a:xfrm>
            <a:off x="258591" y="1278037"/>
            <a:ext cx="5719422" cy="5078313"/>
          </a:xfrm>
          <a:prstGeom prst="rect">
            <a:avLst/>
          </a:prstGeom>
          <a:noFill/>
        </p:spPr>
        <p:txBody>
          <a:bodyPr wrap="square">
            <a:spAutoFit/>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Repérage de certaines particularités du réseaux : variété linguistiques, problématiques d’émigration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La méthodologie s’appuyant sur les registre d’autorités nous permet d’atteindre seulement un premier noyaux d’acteurs déjà « professionnels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L’analyse des sites fournie par SPLA nous </a:t>
            </a:r>
            <a:r>
              <a:rPr lang="fr-FR" dirty="0" err="1"/>
              <a:t>revèlent</a:t>
            </a:r>
            <a:r>
              <a:rPr lang="fr-FR" dirty="0"/>
              <a:t> un utilisation finalement faible de la page web en tant qu’objet littéraire dans cette population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 processus de « </a:t>
            </a:r>
            <a:r>
              <a:rPr lang="fr-FR" dirty="0" err="1"/>
              <a:t>Wikipédiatisation</a:t>
            </a:r>
            <a:r>
              <a:rPr lang="fr-FR" dirty="0"/>
              <a:t> » de ces acteurs est a géométrie variable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9" name="ZoneTexte 8">
            <a:extLst>
              <a:ext uri="{FF2B5EF4-FFF2-40B4-BE49-F238E27FC236}">
                <a16:creationId xmlns:a16="http://schemas.microsoft.com/office/drawing/2014/main" id="{15A5F1AD-B5BB-47C2-BBA5-0B1F7E18E0CC}"/>
              </a:ext>
            </a:extLst>
          </p:cNvPr>
          <p:cNvSpPr txBox="1"/>
          <p:nvPr/>
        </p:nvSpPr>
        <p:spPr>
          <a:xfrm>
            <a:off x="1490166" y="395647"/>
            <a:ext cx="2129334" cy="461665"/>
          </a:xfrm>
          <a:prstGeom prst="rect">
            <a:avLst/>
          </a:prstGeom>
          <a:noFill/>
        </p:spPr>
        <p:txBody>
          <a:bodyPr wrap="square" rtlCol="0">
            <a:spAutoFit/>
          </a:bodyPr>
          <a:lstStyle/>
          <a:p>
            <a:r>
              <a:rPr lang="fr-FR" sz="2400" b="1" dirty="0"/>
              <a:t>Le cas d’Haïti</a:t>
            </a:r>
          </a:p>
        </p:txBody>
      </p:sp>
    </p:spTree>
    <p:extLst>
      <p:ext uri="{BB962C8B-B14F-4D97-AF65-F5344CB8AC3E}">
        <p14:creationId xmlns:p14="http://schemas.microsoft.com/office/powerpoint/2010/main" val="27272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55609" y="39009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96"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6705021" y="2599033"/>
            <a:ext cx="3209326" cy="1618864"/>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2" y="2152375"/>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45"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791155" y="2015108"/>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91155" y="1452646"/>
            <a:ext cx="3185411" cy="369332"/>
          </a:xfrm>
          <a:prstGeom prst="rect">
            <a:avLst/>
          </a:prstGeom>
          <a:noFill/>
        </p:spPr>
        <p:txBody>
          <a:bodyPr wrap="square" rtlCol="0">
            <a:spAutoFit/>
          </a:bodyPr>
          <a:lstStyle/>
          <a:p>
            <a:r>
              <a:rPr lang="fr-FR" dirty="0"/>
              <a:t>Réseaux d’acteurs ?</a:t>
            </a:r>
          </a:p>
        </p:txBody>
      </p:sp>
      <p:sp>
        <p:nvSpPr>
          <p:cNvPr id="15" name="TextBox 26">
            <a:extLst>
              <a:ext uri="{FF2B5EF4-FFF2-40B4-BE49-F238E27FC236}">
                <a16:creationId xmlns:a16="http://schemas.microsoft.com/office/drawing/2014/main" id="{EBBBD78A-7E49-47DE-AC1D-D6562A8DB9E2}"/>
              </a:ext>
            </a:extLst>
          </p:cNvPr>
          <p:cNvSpPr txBox="1"/>
          <p:nvPr/>
        </p:nvSpPr>
        <p:spPr>
          <a:xfrm>
            <a:off x="5557908" y="1453617"/>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51346" b="9702"/>
          <a:stretch/>
        </p:blipFill>
        <p:spPr>
          <a:xfrm>
            <a:off x="0" y="10"/>
            <a:ext cx="6096000"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6302477" y="1582335"/>
            <a:ext cx="5889523"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Une méthodologie numérique adaptable, à une autre échelle, du local au global.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Modèle flexible, possibilité d’ajouter de nouvelles sources d’informations, notamment issues du Web social.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I</a:t>
            </a:r>
            <a:r>
              <a:rPr kumimoji="0" lang="fr-FR" sz="1800" b="0" i="0" u="none" strike="noStrike" kern="1200" cap="none" spc="0" normalizeH="0" baseline="0" noProof="0" dirty="0">
                <a:ln>
                  <a:noFill/>
                </a:ln>
                <a:solidFill>
                  <a:prstClr val="black"/>
                </a:solidFill>
                <a:effectLst/>
                <a:uLnTx/>
                <a:uFillTx/>
                <a:latin typeface="Calisto MT"/>
                <a:ea typeface="+mn-ea"/>
                <a:cs typeface="+mn-cs"/>
              </a:rPr>
              <a:t>dentifications de nouveaux auteurs grâce au processus d’enrichissement.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Mais aussi, la nécessité de mobiliser un large spectre de sources hétérogènes afin de capter le plus d’informations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Repérage de certains biais induits par ces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solidFill>
                  <a:prstClr val="black">
                    <a:tint val="75000"/>
                  </a:prstClr>
                </a:solidFill>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tint val="75000"/>
                </a:prstClr>
              </a:solidFill>
              <a:effectLst/>
              <a:uLnTx/>
              <a:uFillTx/>
              <a:latin typeface="Calisto MT"/>
              <a:ea typeface="+mn-ea"/>
              <a:cs typeface="+mn-cs"/>
            </a:endParaRPr>
          </a:p>
        </p:txBody>
      </p:sp>
      <p:sp>
        <p:nvSpPr>
          <p:cNvPr id="4" name="ZoneTexte 3">
            <a:extLst>
              <a:ext uri="{FF2B5EF4-FFF2-40B4-BE49-F238E27FC236}">
                <a16:creationId xmlns:a16="http://schemas.microsoft.com/office/drawing/2014/main" id="{9E84CE77-9AA2-43A2-BD80-65FE060BE71A}"/>
              </a:ext>
            </a:extLst>
          </p:cNvPr>
          <p:cNvSpPr txBox="1"/>
          <p:nvPr/>
        </p:nvSpPr>
        <p:spPr>
          <a:xfrm>
            <a:off x="6415364" y="605705"/>
            <a:ext cx="3318571" cy="461665"/>
          </a:xfrm>
          <a:prstGeom prst="rect">
            <a:avLst/>
          </a:prstGeom>
          <a:noFill/>
        </p:spPr>
        <p:txBody>
          <a:bodyPr wrap="square" rtlCol="0">
            <a:spAutoFit/>
          </a:bodyPr>
          <a:lstStyle/>
          <a:p>
            <a:r>
              <a:rPr lang="fr-FR" sz="2400" b="1" dirty="0"/>
              <a:t>Plus largement</a:t>
            </a:r>
          </a:p>
        </p:txBody>
      </p:sp>
    </p:spTree>
    <p:extLst>
      <p:ext uri="{BB962C8B-B14F-4D97-AF65-F5344CB8AC3E}">
        <p14:creationId xmlns:p14="http://schemas.microsoft.com/office/powerpoint/2010/main" val="21888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E0538-9F88-42CA-A10B-7E3F02E5E87E}"/>
              </a:ext>
            </a:extLst>
          </p:cNvPr>
          <p:cNvSpPr>
            <a:spLocks noGrp="1"/>
          </p:cNvSpPr>
          <p:nvPr>
            <p:ph type="title"/>
          </p:nvPr>
        </p:nvSpPr>
        <p:spPr>
          <a:xfrm>
            <a:off x="838200" y="365125"/>
            <a:ext cx="4902200" cy="904875"/>
          </a:xfrm>
        </p:spPr>
        <p:txBody>
          <a:bodyPr>
            <a:normAutofit/>
          </a:bodyPr>
          <a:lstStyle/>
          <a:p>
            <a:r>
              <a:rPr lang="fr-FR" sz="4000" dirty="0"/>
              <a:t>Outils numériques</a:t>
            </a:r>
          </a:p>
        </p:txBody>
      </p:sp>
      <p:sp>
        <p:nvSpPr>
          <p:cNvPr id="3" name="Espace réservé du numéro de diapositive 2">
            <a:extLst>
              <a:ext uri="{FF2B5EF4-FFF2-40B4-BE49-F238E27FC236}">
                <a16:creationId xmlns:a16="http://schemas.microsoft.com/office/drawing/2014/main" id="{187573AC-09FB-423A-A05B-E9670A9FC087}"/>
              </a:ext>
            </a:extLst>
          </p:cNvPr>
          <p:cNvSpPr>
            <a:spLocks noGrp="1"/>
          </p:cNvSpPr>
          <p:nvPr>
            <p:ph type="sldNum" sz="quarter" idx="12"/>
          </p:nvPr>
        </p:nvSpPr>
        <p:spPr/>
        <p:txBody>
          <a:bodyPr/>
          <a:lstStyle/>
          <a:p>
            <a:fld id="{4FAB73BC-B049-4115-A692-8D63A059BFB8}" type="slidenum">
              <a:rPr lang="en-US" smtClean="0"/>
              <a:t>61</a:t>
            </a:fld>
            <a:endParaRPr lang="en-US" dirty="0"/>
          </a:p>
        </p:txBody>
      </p:sp>
      <p:sp>
        <p:nvSpPr>
          <p:cNvPr id="5" name="TextBox 4">
            <a:extLst>
              <a:ext uri="{FF2B5EF4-FFF2-40B4-BE49-F238E27FC236}">
                <a16:creationId xmlns:a16="http://schemas.microsoft.com/office/drawing/2014/main" id="{505A324A-ED56-472F-BA88-9D240F74E988}"/>
              </a:ext>
            </a:extLst>
          </p:cNvPr>
          <p:cNvSpPr txBox="1"/>
          <p:nvPr/>
        </p:nvSpPr>
        <p:spPr>
          <a:xfrm>
            <a:off x="354349" y="2156003"/>
            <a:ext cx="5869902" cy="2862322"/>
          </a:xfrm>
          <a:prstGeom prst="rect">
            <a:avLst/>
          </a:prstGeom>
          <a:noFill/>
        </p:spPr>
        <p:txBody>
          <a:bodyPr wrap="square" rtlCol="0">
            <a:spAutoFit/>
          </a:bodyPr>
          <a:lstStyle/>
          <a:p>
            <a:pPr marL="285750" indent="-285750">
              <a:buFont typeface="Arial" panose="020B0604020202020204" pitchFamily="34" charset="0"/>
              <a:buChar char="•"/>
            </a:pPr>
            <a:r>
              <a:rPr lang="fr-FR" sz="2000" dirty="0"/>
              <a:t>Open </a:t>
            </a:r>
            <a:r>
              <a:rPr lang="fr-FR" sz="2000" dirty="0" err="1"/>
              <a:t>Refine</a:t>
            </a:r>
            <a:r>
              <a:rPr lang="fr-FR" sz="2000" dirty="0"/>
              <a:t> : https://openrefine.org/</a:t>
            </a:r>
          </a:p>
          <a:p>
            <a:pPr marL="285750" indent="-285750">
              <a:buFont typeface="Arial" panose="020B0604020202020204" pitchFamily="34" charset="0"/>
              <a:buChar char="•"/>
            </a:pPr>
            <a:r>
              <a:rPr lang="fr-FR" sz="2000" dirty="0"/>
              <a:t>TXM : http://textometrie.ens-lyon.fr/</a:t>
            </a:r>
          </a:p>
          <a:p>
            <a:pPr marL="285750" indent="-285750">
              <a:buFont typeface="Arial" panose="020B0604020202020204" pitchFamily="34" charset="0"/>
              <a:buChar char="•"/>
            </a:pPr>
            <a:r>
              <a:rPr lang="fr-FR" sz="2000" dirty="0" err="1"/>
              <a:t>Iramuteq</a:t>
            </a:r>
            <a:r>
              <a:rPr lang="fr-FR" sz="2000" dirty="0"/>
              <a:t> : http://www.iramuteq.org/</a:t>
            </a:r>
          </a:p>
          <a:p>
            <a:pPr marL="285750" indent="-285750">
              <a:buFont typeface="Arial" panose="020B0604020202020204" pitchFamily="34" charset="0"/>
              <a:buChar char="•"/>
            </a:pPr>
            <a:r>
              <a:rPr lang="fr-FR" sz="2000" dirty="0" err="1"/>
              <a:t>Gephi</a:t>
            </a:r>
            <a:r>
              <a:rPr lang="fr-FR" sz="2000" dirty="0"/>
              <a:t> : https://gephi.org/</a:t>
            </a:r>
          </a:p>
          <a:p>
            <a:pPr marL="285750" indent="-285750">
              <a:buFont typeface="Arial" panose="020B0604020202020204" pitchFamily="34" charset="0"/>
              <a:buChar char="•"/>
            </a:pPr>
            <a:r>
              <a:rPr lang="fr-FR" sz="2000" dirty="0"/>
              <a:t>Oxygène : https://www.oxygenxml.com </a:t>
            </a:r>
          </a:p>
          <a:p>
            <a:pPr marL="285750" indent="-285750">
              <a:buFont typeface="Arial" panose="020B0604020202020204" pitchFamily="34" charset="0"/>
              <a:buChar char="•"/>
            </a:pPr>
            <a:r>
              <a:rPr lang="fr-FR" sz="2000" dirty="0"/>
              <a:t>Excell</a:t>
            </a:r>
          </a:p>
          <a:p>
            <a:pPr marL="285750" indent="-285750">
              <a:buFont typeface="Arial" panose="020B0604020202020204" pitchFamily="34" charset="0"/>
              <a:buChar char="•"/>
            </a:pPr>
            <a:r>
              <a:rPr lang="fr-FR" sz="2000" dirty="0"/>
              <a:t>Python : </a:t>
            </a:r>
            <a:r>
              <a:rPr lang="fr-FR" sz="2000" dirty="0" err="1"/>
              <a:t>RDFlib</a:t>
            </a:r>
            <a:r>
              <a:rPr lang="fr-FR" sz="2000" dirty="0"/>
              <a:t>, </a:t>
            </a:r>
            <a:r>
              <a:rPr lang="fr-FR" sz="2000" dirty="0" err="1"/>
              <a:t>Beautifull</a:t>
            </a:r>
            <a:r>
              <a:rPr lang="fr-FR" sz="2000" dirty="0"/>
              <a:t> </a:t>
            </a:r>
            <a:r>
              <a:rPr lang="fr-FR" sz="2000" dirty="0" err="1"/>
              <a:t>Soup</a:t>
            </a:r>
            <a:r>
              <a:rPr lang="fr-FR" sz="2000" dirty="0"/>
              <a:t>, </a:t>
            </a:r>
            <a:r>
              <a:rPr lang="fr-FR" sz="2000" dirty="0" err="1"/>
              <a:t>Spacy</a:t>
            </a:r>
            <a:r>
              <a:rPr lang="fr-FR" sz="2000" dirty="0"/>
              <a:t>, LXML</a:t>
            </a:r>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endParaRPr lang="fr-FR" sz="2000" dirty="0"/>
          </a:p>
        </p:txBody>
      </p:sp>
      <p:pic>
        <p:nvPicPr>
          <p:cNvPr id="6" name="Picture 5">
            <a:extLst>
              <a:ext uri="{FF2B5EF4-FFF2-40B4-BE49-F238E27FC236}">
                <a16:creationId xmlns:a16="http://schemas.microsoft.com/office/drawing/2014/main" id="{433802FC-22AA-44F4-B83E-C8C4F320826B}"/>
              </a:ext>
            </a:extLst>
          </p:cNvPr>
          <p:cNvPicPr>
            <a:picLocks noChangeAspect="1"/>
          </p:cNvPicPr>
          <p:nvPr/>
        </p:nvPicPr>
        <p:blipFill rotWithShape="1">
          <a:blip r:embed="rId2">
            <a:extLst>
              <a:ext uri="{28A0092B-C50C-407E-A947-70E740481C1C}">
                <a14:useLocalDpi xmlns:a14="http://schemas.microsoft.com/office/drawing/2010/main" val="0"/>
              </a:ext>
            </a:extLst>
          </a:blip>
          <a:srcRect l="9422" r="1018"/>
          <a:stretch/>
        </p:blipFill>
        <p:spPr>
          <a:xfrm rot="10800000">
            <a:off x="6096000" y="-136515"/>
            <a:ext cx="6096000" cy="6492865"/>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3021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78658" y="744160"/>
            <a:ext cx="12191999" cy="5612190"/>
          </a:xfrm>
        </p:spPr>
        <p:txBody>
          <a:bodyPr>
            <a:normAutofit fontScale="70000" lnSpcReduction="20000"/>
          </a:bodyPr>
          <a:lstStyle/>
          <a:p>
            <a:pPr indent="180340" algn="just">
              <a:spcBef>
                <a:spcPts val="1200"/>
              </a:spcBef>
              <a:spcAft>
                <a:spcPts val="600"/>
              </a:spcAft>
            </a:pPr>
            <a:r>
              <a:rPr lang="fr-FR" sz="2200" cap="small" dirty="0">
                <a:latin typeface="Abadi Extra Light" panose="020B0204020104020204" pitchFamily="34" charset="0"/>
                <a:ea typeface="Calibri" panose="020F0502020204030204" pitchFamily="34" charset="0"/>
              </a:rPr>
              <a:t>Barthes R</a:t>
            </a:r>
            <a:r>
              <a:rPr lang="fr-FR" sz="2200" dirty="0">
                <a:latin typeface="Abadi Extra Light" panose="020B0204020104020204" pitchFamily="34" charset="0"/>
                <a:ea typeface="Calibri" panose="020F0502020204030204" pitchFamily="34" charset="0"/>
              </a:rPr>
              <a:t>oland, « </a:t>
            </a:r>
            <a:r>
              <a:rPr lang="en-US" sz="2200" dirty="0">
                <a:latin typeface="Abadi Extra Light" panose="020B0204020104020204" pitchFamily="34" charset="0"/>
              </a:rPr>
              <a:t>The death and return of the author</a:t>
            </a:r>
            <a:r>
              <a:rPr lang="fr-FR" sz="2200" dirty="0">
                <a:latin typeface="Abadi Extra Light" panose="020B0204020104020204" pitchFamily="34" charset="0"/>
                <a:ea typeface="Calibri" panose="020F0502020204030204" pitchFamily="34" charset="0"/>
              </a:rPr>
              <a:t> », </a:t>
            </a:r>
            <a:r>
              <a:rPr lang="en-US" sz="2200" dirty="0">
                <a:latin typeface="Abadi Extra Light" panose="020B0204020104020204" pitchFamily="34" charset="0"/>
              </a:rPr>
              <a:t>Edinburgh : Edinburgh university press ,</a:t>
            </a:r>
            <a:r>
              <a:rPr lang="fr-FR" sz="2200" dirty="0">
                <a:latin typeface="Abadi Extra Light" panose="020B0204020104020204" pitchFamily="34" charset="0"/>
                <a:ea typeface="Calibri" panose="020F0502020204030204" pitchFamily="34" charset="0"/>
              </a:rPr>
              <a:t> 1998 </a:t>
            </a:r>
            <a:endParaRPr lang="fr-FR" sz="2200" cap="small" dirty="0">
              <a:latin typeface="Abadi Extra Light" panose="020B0204020104020204" pitchFamily="34" charset="0"/>
              <a:ea typeface="Calibri" panose="020F0502020204030204" pitchFamily="34" charset="0"/>
            </a:endParaRPr>
          </a:p>
          <a:p>
            <a:pPr indent="180340" algn="just">
              <a:spcBef>
                <a:spcPts val="1200"/>
              </a:spcBef>
              <a:spcAft>
                <a:spcPts val="600"/>
              </a:spcAft>
            </a:pPr>
            <a:r>
              <a:rPr lang="fr-FR" sz="2200" cap="small" dirty="0">
                <a:latin typeface="Abadi Extra Light" panose="020B0204020104020204" pitchFamily="34" charset="0"/>
                <a:ea typeface="Calibri" panose="020F0502020204030204" pitchFamily="34" charset="0"/>
              </a:rPr>
              <a:t>Ben </a:t>
            </a:r>
            <a:r>
              <a:rPr lang="fr-FR" sz="2200" cap="small" dirty="0" err="1">
                <a:latin typeface="Abadi Extra Light" panose="020B0204020104020204" pitchFamily="34" charset="0"/>
                <a:ea typeface="Calibri" panose="020F0502020204030204" pitchFamily="34" charset="0"/>
              </a:rPr>
              <a:t>Hazez</a:t>
            </a:r>
            <a:r>
              <a:rPr lang="fr-FR" sz="2200" cap="small" dirty="0">
                <a:latin typeface="Abadi Extra Light" panose="020B0204020104020204" pitchFamily="34" charset="0"/>
                <a:ea typeface="Calibri" panose="020F0502020204030204" pitchFamily="34" charset="0"/>
              </a:rPr>
              <a:t> S</a:t>
            </a:r>
            <a:r>
              <a:rPr lang="fr-FR" sz="2200" dirty="0">
                <a:latin typeface="Abadi Extra Light" panose="020B0204020104020204" pitchFamily="34" charset="0"/>
                <a:ea typeface="Calibri" panose="020F0502020204030204" pitchFamily="34" charset="0"/>
              </a:rPr>
              <a:t>lim</a:t>
            </a:r>
            <a:r>
              <a:rPr lang="fr-FR" sz="2200" cap="small" dirty="0">
                <a:latin typeface="Abadi Extra Light" panose="020B0204020104020204" pitchFamily="34" charset="0"/>
                <a:ea typeface="Calibri" panose="020F0502020204030204" pitchFamily="34" charset="0"/>
              </a:rPr>
              <a:t>, </a:t>
            </a:r>
            <a:r>
              <a:rPr lang="fr-FR" sz="2200" cap="small" dirty="0" err="1">
                <a:latin typeface="Abadi Extra Light" panose="020B0204020104020204" pitchFamily="34" charset="0"/>
                <a:ea typeface="Calibri" panose="020F0502020204030204" pitchFamily="34" charset="0"/>
              </a:rPr>
              <a:t>Decles</a:t>
            </a:r>
            <a:r>
              <a:rPr lang="fr-FR" sz="2200" cap="small" dirty="0">
                <a:latin typeface="Abadi Extra Light" panose="020B0204020104020204" pitchFamily="34" charset="0"/>
                <a:ea typeface="Calibri" panose="020F0502020204030204" pitchFamily="34" charset="0"/>
              </a:rPr>
              <a:t> </a:t>
            </a:r>
            <a:r>
              <a:rPr lang="fr-FR" sz="2200" dirty="0">
                <a:latin typeface="Abadi Extra Light" panose="020B0204020104020204" pitchFamily="34" charset="0"/>
                <a:ea typeface="Calibri" panose="020F0502020204030204" pitchFamily="34" charset="0"/>
              </a:rPr>
              <a:t>Jean Pierre</a:t>
            </a:r>
            <a:r>
              <a:rPr lang="fr-FR" sz="2200" cap="small" dirty="0">
                <a:latin typeface="Abadi Extra Light" panose="020B0204020104020204" pitchFamily="34" charset="0"/>
                <a:ea typeface="Calibri" panose="020F0502020204030204" pitchFamily="34" charset="0"/>
              </a:rPr>
              <a:t>, </a:t>
            </a:r>
            <a:r>
              <a:rPr lang="fr-FR" sz="2200" cap="small" dirty="0" err="1">
                <a:latin typeface="Abadi Extra Light" panose="020B0204020104020204" pitchFamily="34" charset="0"/>
                <a:ea typeface="Calibri" panose="020F0502020204030204" pitchFamily="34" charset="0"/>
              </a:rPr>
              <a:t>Minel</a:t>
            </a:r>
            <a:r>
              <a:rPr lang="fr-FR" sz="2200" cap="small" dirty="0">
                <a:latin typeface="Abadi Extra Light" panose="020B0204020104020204" pitchFamily="34" charset="0"/>
                <a:ea typeface="Calibri" panose="020F0502020204030204" pitchFamily="34" charset="0"/>
              </a:rPr>
              <a:t> J</a:t>
            </a:r>
            <a:r>
              <a:rPr lang="fr-FR" sz="2200" dirty="0">
                <a:latin typeface="Abadi Extra Light" panose="020B0204020104020204" pitchFamily="34" charset="0"/>
                <a:ea typeface="Calibri" panose="020F0502020204030204" pitchFamily="34" charset="0"/>
              </a:rPr>
              <a:t>ean-Luc, « Modèle d'exploration contextuelle pour l'analyse sémantique des textes », </a:t>
            </a:r>
            <a:r>
              <a:rPr lang="fr-FR" sz="2200" i="1" dirty="0">
                <a:latin typeface="Abadi Extra Light" panose="020B0204020104020204" pitchFamily="34" charset="0"/>
                <a:ea typeface="Calibri" panose="020F0502020204030204" pitchFamily="34" charset="0"/>
              </a:rPr>
              <a:t>HAL</a:t>
            </a:r>
            <a:r>
              <a:rPr lang="fr-FR" sz="2200" dirty="0">
                <a:latin typeface="Abadi Extra Light" panose="020B0204020104020204" pitchFamily="34" charset="0"/>
                <a:ea typeface="Calibri" panose="020F0502020204030204" pitchFamily="34" charset="0"/>
              </a:rPr>
              <a:t>,  2006</a:t>
            </a:r>
            <a:endParaRPr lang="fr-FR" sz="2200" cap="small" dirty="0">
              <a:latin typeface="Abadi Extra Light" panose="020B0204020104020204" pitchFamily="34" charset="0"/>
              <a:ea typeface="Times New Roman" panose="02020603050405020304" pitchFamily="18" charset="0"/>
            </a:endParaRPr>
          </a:p>
          <a:p>
            <a:pPr indent="180340" algn="just">
              <a:spcBef>
                <a:spcPts val="1200"/>
              </a:spcBef>
              <a:spcAft>
                <a:spcPts val="600"/>
              </a:spcAft>
            </a:pPr>
            <a:r>
              <a:rPr lang="fr-FR" sz="2200" cap="small" dirty="0">
                <a:latin typeface="Abadi Extra Light" panose="020B0204020104020204" pitchFamily="34" charset="0"/>
                <a:ea typeface="Times New Roman" panose="02020603050405020304" pitchFamily="18" charset="0"/>
              </a:rPr>
              <a:t>Bélisle</a:t>
            </a:r>
            <a:r>
              <a:rPr lang="fr-FR" sz="2200" dirty="0">
                <a:latin typeface="Abadi Extra Light" panose="020B0204020104020204" pitchFamily="34" charset="0"/>
                <a:ea typeface="Times New Roman" panose="02020603050405020304" pitchFamily="18" charset="0"/>
              </a:rPr>
              <a:t> Claire, « Du papier à l’écran : lire se transforme », </a:t>
            </a:r>
            <a:r>
              <a:rPr lang="fr-FR" sz="2200" i="1" dirty="0">
                <a:latin typeface="Abadi Extra Light" panose="020B0204020104020204" pitchFamily="34" charset="0"/>
                <a:ea typeface="Times New Roman" panose="02020603050405020304" pitchFamily="18" charset="0"/>
              </a:rPr>
              <a:t>Lire dans un monde numérique</a:t>
            </a:r>
            <a:r>
              <a:rPr lang="fr-FR" sz="2200" dirty="0">
                <a:latin typeface="Abadi Extra Light" panose="020B0204020104020204" pitchFamily="34" charset="0"/>
                <a:ea typeface="Times New Roman" panose="02020603050405020304" pitchFamily="18" charset="0"/>
              </a:rPr>
              <a:t>, Villeurbanne, 2011, pp. 112-162.</a:t>
            </a:r>
          </a:p>
          <a:p>
            <a:pPr indent="180340" algn="just">
              <a:spcBef>
                <a:spcPts val="1200"/>
              </a:spcBef>
              <a:spcAft>
                <a:spcPts val="600"/>
              </a:spcAft>
            </a:pPr>
            <a:r>
              <a:rPr lang="fr-FR" sz="2200" cap="small" dirty="0">
                <a:latin typeface="Abadi Extra Light" panose="020B0204020104020204" pitchFamily="34" charset="0"/>
                <a:ea typeface="Times New Roman" panose="02020603050405020304" pitchFamily="18" charset="0"/>
              </a:rPr>
              <a:t>Bonnet G</a:t>
            </a:r>
            <a:r>
              <a:rPr lang="fr-FR" sz="2200" dirty="0">
                <a:latin typeface="Abadi Extra Light" panose="020B0204020104020204" pitchFamily="34" charset="0"/>
                <a:ea typeface="Times New Roman" panose="02020603050405020304" pitchFamily="18" charset="0"/>
              </a:rPr>
              <a:t>illes, « L’</a:t>
            </a:r>
            <a:r>
              <a:rPr lang="fr-FR" sz="2200" dirty="0" err="1">
                <a:latin typeface="Abadi Extra Light" panose="020B0204020104020204" pitchFamily="34" charset="0"/>
                <a:ea typeface="Times New Roman" panose="02020603050405020304" pitchFamily="18" charset="0"/>
              </a:rPr>
              <a:t>hypéritexte</a:t>
            </a:r>
            <a:r>
              <a:rPr lang="fr-FR" sz="2200" dirty="0">
                <a:latin typeface="Abadi Extra Light" panose="020B0204020104020204" pitchFamily="34" charset="0"/>
                <a:ea typeface="Times New Roman" panose="02020603050405020304" pitchFamily="18" charset="0"/>
              </a:rPr>
              <a:t>. Poétique de la relecture dans l’œuvre numérique de François Bon », in </a:t>
            </a:r>
            <a:r>
              <a:rPr lang="fr-FR" sz="2200" i="1" dirty="0">
                <a:latin typeface="Abadi Extra Light" panose="020B0204020104020204" pitchFamily="34" charset="0"/>
                <a:ea typeface="Times New Roman" panose="02020603050405020304" pitchFamily="18" charset="0"/>
              </a:rPr>
              <a:t>Poétique</a:t>
            </a:r>
            <a:r>
              <a:rPr lang="fr-FR" sz="2200" dirty="0">
                <a:latin typeface="Abadi Extra Light" panose="020B0204020104020204" pitchFamily="34" charset="0"/>
                <a:ea typeface="Times New Roman" panose="02020603050405020304" pitchFamily="18" charset="0"/>
              </a:rPr>
              <a:t>, n° 175, Paris, 2014, pp. 21-34.</a:t>
            </a:r>
          </a:p>
          <a:p>
            <a:pPr indent="180340" algn="just">
              <a:spcAft>
                <a:spcPts val="600"/>
              </a:spcAft>
            </a:pPr>
            <a:r>
              <a:rPr lang="fr-FR" sz="2200" cap="small" dirty="0">
                <a:latin typeface="Abadi Extra Light" panose="020B0204020104020204" pitchFamily="34" charset="0"/>
                <a:ea typeface="Times New Roman" panose="02020603050405020304" pitchFamily="18" charset="0"/>
              </a:rPr>
              <a:t>-</a:t>
            </a:r>
            <a:r>
              <a:rPr lang="fr-FR" sz="2200" dirty="0">
                <a:latin typeface="Abadi Extra Light" panose="020B0204020104020204" pitchFamily="34" charset="0"/>
                <a:ea typeface="Times New Roman" panose="02020603050405020304" pitchFamily="18" charset="0"/>
              </a:rPr>
              <a:t>, « L’</a:t>
            </a:r>
            <a:r>
              <a:rPr lang="fr-FR" sz="2200" i="1" dirty="0" err="1">
                <a:latin typeface="Abadi Extra Light" panose="020B0204020104020204" pitchFamily="34" charset="0"/>
                <a:ea typeface="Times New Roman" panose="02020603050405020304" pitchFamily="18" charset="0"/>
              </a:rPr>
              <a:t>autoblographie</a:t>
            </a:r>
            <a:r>
              <a:rPr lang="fr-FR" sz="2200" dirty="0">
                <a:latin typeface="Abadi Extra Light" panose="020B0204020104020204" pitchFamily="34" charset="0"/>
                <a:ea typeface="Times New Roman" panose="02020603050405020304" pitchFamily="18" charset="0"/>
              </a:rPr>
              <a:t>. Écritures numériques de soi », in </a:t>
            </a:r>
            <a:r>
              <a:rPr lang="fr-FR" sz="2200" i="1" dirty="0">
                <a:latin typeface="Abadi Extra Light" panose="020B0204020104020204" pitchFamily="34" charset="0"/>
                <a:ea typeface="Times New Roman" panose="02020603050405020304" pitchFamily="18" charset="0"/>
              </a:rPr>
              <a:t>Poétique</a:t>
            </a:r>
            <a:r>
              <a:rPr lang="fr-FR" sz="2200" dirty="0">
                <a:latin typeface="Abadi Extra Light" panose="020B0204020104020204" pitchFamily="34" charset="0"/>
                <a:ea typeface="Times New Roman" panose="02020603050405020304" pitchFamily="18" charset="0"/>
              </a:rPr>
              <a:t>, n° 177, Paris, 2015, pp. 131-143.</a:t>
            </a:r>
          </a:p>
          <a:p>
            <a:pPr indent="180340" algn="just">
              <a:spcAft>
                <a:spcPts val="600"/>
              </a:spcAft>
            </a:pPr>
            <a:r>
              <a:rPr lang="fr-FR" sz="2200" cap="small" dirty="0">
                <a:latin typeface="Abadi Extra Light" panose="020B0204020104020204" pitchFamily="34" charset="0"/>
                <a:ea typeface="Calibri" panose="020F0502020204030204" pitchFamily="34" charset="0"/>
              </a:rPr>
              <a:t>Bureau </a:t>
            </a:r>
            <a:r>
              <a:rPr lang="fr-FR" sz="2200" dirty="0">
                <a:latin typeface="Abadi Extra Light" panose="020B0204020104020204" pitchFamily="34" charset="0"/>
                <a:ea typeface="Calibri" panose="020F0502020204030204" pitchFamily="34" charset="0"/>
              </a:rPr>
              <a:t>Bruno, « Méthodologies de construction de corpus », Université Lyon 3,  Cours Humanité Numériques, 2019 </a:t>
            </a:r>
            <a:endParaRPr lang="fr-FR" sz="22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2200" cap="small" dirty="0">
                <a:latin typeface="Abadi Extra Light" panose="020B0204020104020204" pitchFamily="34" charset="0"/>
                <a:ea typeface="Calibri" panose="020F0502020204030204" pitchFamily="34" charset="0"/>
              </a:rPr>
              <a:t>Compagnon </a:t>
            </a:r>
            <a:r>
              <a:rPr lang="fr-FR" sz="2200" dirty="0">
                <a:latin typeface="Abadi Extra Light" panose="020B0204020104020204" pitchFamily="34" charset="0"/>
                <a:ea typeface="Calibri" panose="020F0502020204030204" pitchFamily="34" charset="0"/>
              </a:rPr>
              <a:t>Antoine, Qu'est-ce qu'un auteur ?, Cours Université de Paris IV-Sorbonne</a:t>
            </a:r>
          </a:p>
          <a:p>
            <a:pPr indent="180340" algn="just">
              <a:spcAft>
                <a:spcPts val="600"/>
              </a:spcAft>
            </a:pPr>
            <a:r>
              <a:rPr lang="fr-FR" sz="2200" dirty="0">
                <a:latin typeface="Abadi Extra Light" panose="020B0204020104020204" pitchFamily="34" charset="0"/>
                <a:ea typeface="Calibri" panose="020F0502020204030204" pitchFamily="34" charset="0"/>
              </a:rPr>
              <a:t>CASATI Roberto, « Contre le colonialisme numérique, manifeste pour continuer à lire », Albin Michel 2013</a:t>
            </a:r>
            <a:endParaRPr lang="fr-FR" sz="22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2200" cap="small" dirty="0">
                <a:latin typeface="Abadi Extra Light" panose="020B0204020104020204" pitchFamily="34" charset="0"/>
                <a:ea typeface="Times New Roman" panose="02020603050405020304" pitchFamily="18" charset="0"/>
              </a:rPr>
              <a:t>Lejeune</a:t>
            </a:r>
            <a:r>
              <a:rPr lang="fr-FR" sz="2200" dirty="0">
                <a:latin typeface="Abadi Extra Light" panose="020B0204020104020204" pitchFamily="34" charset="0"/>
                <a:ea typeface="Times New Roman" panose="02020603050405020304" pitchFamily="18" charset="0"/>
              </a:rPr>
              <a:t> Philippe, </a:t>
            </a:r>
            <a:r>
              <a:rPr lang="fr-FR" sz="2200" i="1" dirty="0">
                <a:latin typeface="Abadi Extra Light" panose="020B0204020104020204" pitchFamily="34" charset="0"/>
                <a:ea typeface="Times New Roman" panose="02020603050405020304" pitchFamily="18" charset="0"/>
              </a:rPr>
              <a:t>Signes de vie. Le pacte autobiographique, </a:t>
            </a:r>
            <a:r>
              <a:rPr lang="fr-FR" sz="2200" dirty="0">
                <a:latin typeface="Abadi Extra Light" panose="020B0204020104020204" pitchFamily="34" charset="0"/>
                <a:ea typeface="Times New Roman" panose="02020603050405020304" pitchFamily="18" charset="0"/>
              </a:rPr>
              <a:t>2, Paris, 2005.</a:t>
            </a:r>
          </a:p>
          <a:p>
            <a:pPr indent="180340" algn="just">
              <a:spcAft>
                <a:spcPts val="600"/>
              </a:spcAft>
            </a:pPr>
            <a:r>
              <a:rPr lang="fr-FR" sz="2200" cap="small" dirty="0" err="1">
                <a:latin typeface="Abadi Extra Light" panose="020B0204020104020204" pitchFamily="34" charset="0"/>
                <a:ea typeface="Times New Roman" panose="02020603050405020304" pitchFamily="18" charset="0"/>
              </a:rPr>
              <a:t>Mercklé</a:t>
            </a:r>
            <a:r>
              <a:rPr lang="fr-FR" sz="2200" cap="small" dirty="0">
                <a:latin typeface="Abadi Extra Light" panose="020B0204020104020204" pitchFamily="34" charset="0"/>
                <a:ea typeface="Times New Roman" panose="02020603050405020304" pitchFamily="18" charset="0"/>
              </a:rPr>
              <a:t> P</a:t>
            </a:r>
            <a:r>
              <a:rPr lang="fr-FR" sz="2200" dirty="0">
                <a:latin typeface="Abadi Extra Light" panose="020B0204020104020204" pitchFamily="34" charset="0"/>
                <a:ea typeface="Times New Roman" panose="02020603050405020304" pitchFamily="18" charset="0"/>
              </a:rPr>
              <a:t>ierre, </a:t>
            </a:r>
            <a:r>
              <a:rPr lang="fr-FR" sz="2200" i="1" dirty="0">
                <a:latin typeface="Abadi Extra Light" panose="020B0204020104020204" pitchFamily="34" charset="0"/>
                <a:ea typeface="Times New Roman" panose="02020603050405020304" pitchFamily="18" charset="0"/>
              </a:rPr>
              <a:t>Sociologie des réseaux sociaux</a:t>
            </a:r>
            <a:r>
              <a:rPr lang="fr-FR" sz="2200" dirty="0">
                <a:latin typeface="Abadi Extra Light" panose="020B0204020104020204" pitchFamily="34" charset="0"/>
                <a:ea typeface="Times New Roman" panose="02020603050405020304" pitchFamily="18" charset="0"/>
              </a:rPr>
              <a:t>, Paris : La Découverte, 2004, 2011, 2016.</a:t>
            </a:r>
          </a:p>
          <a:p>
            <a:pPr indent="180340" algn="just">
              <a:spcAft>
                <a:spcPts val="600"/>
              </a:spcAft>
            </a:pPr>
            <a:r>
              <a:rPr lang="fr-FR" sz="2200" cap="small" dirty="0" err="1">
                <a:latin typeface="Abadi Extra Light" panose="020B0204020104020204" pitchFamily="34" charset="0"/>
                <a:ea typeface="Times New Roman" panose="02020603050405020304" pitchFamily="18" charset="0"/>
              </a:rPr>
              <a:t>Monat</a:t>
            </a:r>
            <a:r>
              <a:rPr lang="fr-FR" sz="2200" dirty="0">
                <a:latin typeface="Abadi Extra Light" panose="020B0204020104020204" pitchFamily="34" charset="0"/>
                <a:ea typeface="Times New Roman" panose="02020603050405020304" pitchFamily="18" charset="0"/>
              </a:rPr>
              <a:t> Jean-Baptiste, </a:t>
            </a:r>
            <a:r>
              <a:rPr lang="fr-FR" sz="2200" i="1" dirty="0">
                <a:latin typeface="Abadi Extra Light" panose="020B0204020104020204" pitchFamily="34" charset="0"/>
                <a:ea typeface="Times New Roman" panose="02020603050405020304" pitchFamily="18" charset="0"/>
              </a:rPr>
              <a:t>A la recherche du Web littéraire</a:t>
            </a:r>
            <a:r>
              <a:rPr lang="fr-FR" sz="2200" dirty="0">
                <a:latin typeface="Abadi Extra Light" panose="020B0204020104020204" pitchFamily="34" charset="0"/>
                <a:ea typeface="Times New Roman" panose="02020603050405020304" pitchFamily="18" charset="0"/>
              </a:rPr>
              <a:t>, mémoire de master 2 Humanités Numériques soutenu à l’Université Lumière Lyon 2 sous la direction de Jérôme </a:t>
            </a:r>
            <a:r>
              <a:rPr lang="fr-FR" sz="2200" cap="small" dirty="0">
                <a:latin typeface="Abadi Extra Light" panose="020B0204020104020204" pitchFamily="34" charset="0"/>
                <a:ea typeface="Times New Roman" panose="02020603050405020304" pitchFamily="18" charset="0"/>
              </a:rPr>
              <a:t>Darmont</a:t>
            </a:r>
            <a:r>
              <a:rPr lang="fr-FR" sz="2200" dirty="0">
                <a:latin typeface="Abadi Extra Light" panose="020B0204020104020204" pitchFamily="34" charset="0"/>
                <a:ea typeface="Times New Roman" panose="02020603050405020304" pitchFamily="18" charset="0"/>
              </a:rPr>
              <a:t> et de Gilles </a:t>
            </a:r>
            <a:r>
              <a:rPr lang="fr-FR" sz="2200" cap="small" dirty="0">
                <a:latin typeface="Abadi Extra Light" panose="020B0204020104020204" pitchFamily="34" charset="0"/>
                <a:ea typeface="Times New Roman" panose="02020603050405020304" pitchFamily="18" charset="0"/>
              </a:rPr>
              <a:t>Bonnet</a:t>
            </a:r>
            <a:r>
              <a:rPr lang="fr-FR" sz="2200" dirty="0">
                <a:latin typeface="Abadi Extra Light" panose="020B0204020104020204" pitchFamily="34" charset="0"/>
                <a:ea typeface="Times New Roman" panose="02020603050405020304" pitchFamily="18" charset="0"/>
              </a:rPr>
              <a:t>, 2019, 93 p.</a:t>
            </a:r>
          </a:p>
          <a:p>
            <a:pPr indent="180340" algn="just">
              <a:spcAft>
                <a:spcPts val="600"/>
              </a:spcAft>
            </a:pPr>
            <a:r>
              <a:rPr lang="fr-FR" sz="2200" dirty="0">
                <a:latin typeface="Abadi Extra Light" panose="020B0204020104020204" pitchFamily="34" charset="0"/>
                <a:ea typeface="Calibri" panose="020F0502020204030204" pitchFamily="34" charset="0"/>
              </a:rPr>
              <a:t>GEFEN Alexandre, “On ne sait jamais rien du sort d’un livre” Théorie et pratique des best-</a:t>
            </a:r>
            <a:r>
              <a:rPr lang="fr-FR" sz="2200" dirty="0" err="1">
                <a:latin typeface="Abadi Extra Light" panose="020B0204020104020204" pitchFamily="34" charset="0"/>
                <a:ea typeface="Calibri" panose="020F0502020204030204" pitchFamily="34" charset="0"/>
              </a:rPr>
              <a:t>sellers.R</a:t>
            </a:r>
            <a:r>
              <a:rPr lang="fr-FR" sz="2200" dirty="0">
                <a:latin typeface="Abadi Extra Light" panose="020B0204020104020204" pitchFamily="34" charset="0"/>
                <a:ea typeface="Calibri" panose="020F0502020204030204" pitchFamily="34" charset="0"/>
              </a:rPr>
              <a:t> </a:t>
            </a:r>
            <a:r>
              <a:rPr lang="fr-FR" sz="2200" dirty="0" err="1">
                <a:latin typeface="Abadi Extra Light" panose="020B0204020104020204" pitchFamily="34" charset="0"/>
                <a:ea typeface="Calibri" panose="020F0502020204030204" pitchFamily="34" charset="0"/>
              </a:rPr>
              <a:t>evue</a:t>
            </a:r>
            <a:r>
              <a:rPr lang="fr-FR" sz="2200" dirty="0">
                <a:latin typeface="Abadi Extra Light" panose="020B0204020104020204" pitchFamily="34" charset="0"/>
                <a:ea typeface="Calibri" panose="020F0502020204030204" pitchFamily="34" charset="0"/>
              </a:rPr>
              <a:t> Critique de </a:t>
            </a:r>
            <a:r>
              <a:rPr lang="fr-FR" sz="2200" dirty="0" err="1">
                <a:latin typeface="Abadi Extra Light" panose="020B0204020104020204" pitchFamily="34" charset="0"/>
                <a:ea typeface="Calibri" panose="020F0502020204030204" pitchFamily="34" charset="0"/>
              </a:rPr>
              <a:t>Fixxion</a:t>
            </a:r>
            <a:r>
              <a:rPr lang="fr-FR" sz="2200" dirty="0">
                <a:latin typeface="Abadi Extra Light" panose="020B0204020104020204" pitchFamily="34" charset="0"/>
                <a:ea typeface="Calibri" panose="020F0502020204030204" pitchFamily="34" charset="0"/>
              </a:rPr>
              <a:t> Française Contemporaine, </a:t>
            </a:r>
            <a:r>
              <a:rPr lang="fr-FR" sz="2200" dirty="0" err="1">
                <a:latin typeface="Abadi Extra Light" panose="020B0204020104020204" pitchFamily="34" charset="0"/>
                <a:ea typeface="Calibri" panose="020F0502020204030204" pitchFamily="34" charset="0"/>
              </a:rPr>
              <a:t>Ghent</a:t>
            </a:r>
            <a:r>
              <a:rPr lang="fr-FR" sz="2200" dirty="0">
                <a:latin typeface="Abadi Extra Light" panose="020B0204020104020204" pitchFamily="34" charset="0"/>
                <a:ea typeface="Calibri" panose="020F0502020204030204" pitchFamily="34" charset="0"/>
              </a:rPr>
              <a:t> </a:t>
            </a:r>
            <a:r>
              <a:rPr lang="fr-FR" sz="2200" dirty="0" err="1">
                <a:latin typeface="Abadi Extra Light" panose="020B0204020104020204" pitchFamily="34" charset="0"/>
                <a:ea typeface="Calibri" panose="020F0502020204030204" pitchFamily="34" charset="0"/>
              </a:rPr>
              <a:t>University</a:t>
            </a:r>
            <a:r>
              <a:rPr lang="fr-FR" sz="2200" dirty="0">
                <a:latin typeface="Abadi Extra Light" panose="020B0204020104020204" pitchFamily="34" charset="0"/>
                <a:ea typeface="Calibri" panose="020F0502020204030204" pitchFamily="34" charset="0"/>
              </a:rPr>
              <a:t> &amp; Ecole Normale Supérieure,2017.</a:t>
            </a:r>
          </a:p>
          <a:p>
            <a:pPr indent="180340" algn="just">
              <a:spcAft>
                <a:spcPts val="600"/>
              </a:spcAft>
            </a:pPr>
            <a:r>
              <a:rPr lang="fr-FR" sz="2200" cap="small" dirty="0">
                <a:latin typeface="Abadi Extra Light" panose="020B0204020104020204" pitchFamily="34" charset="0"/>
                <a:ea typeface="Calibri" panose="020F0502020204030204" pitchFamily="34" charset="0"/>
              </a:rPr>
              <a:t>Thomas</a:t>
            </a:r>
            <a:r>
              <a:rPr lang="fr-FR" sz="2200" dirty="0">
                <a:latin typeface="Abadi Extra Light" panose="020B0204020104020204" pitchFamily="34" charset="0"/>
                <a:ea typeface="Calibri" panose="020F0502020204030204" pitchFamily="34" charset="0"/>
              </a:rPr>
              <a:t> Sue </a:t>
            </a:r>
            <a:r>
              <a:rPr lang="fr-FR" sz="2200" i="1" dirty="0">
                <a:latin typeface="Abadi Extra Light" panose="020B0204020104020204" pitchFamily="34" charset="0"/>
                <a:ea typeface="Calibri" panose="020F0502020204030204" pitchFamily="34" charset="0"/>
              </a:rPr>
              <a:t>et al</a:t>
            </a:r>
            <a:r>
              <a:rPr lang="fr-FR" sz="2200" dirty="0">
                <a:latin typeface="Abadi Extra Light" panose="020B0204020104020204" pitchFamily="34" charset="0"/>
                <a:ea typeface="Calibri" panose="020F0502020204030204" pitchFamily="34" charset="0"/>
              </a:rPr>
              <a:t>., « </a:t>
            </a:r>
            <a:r>
              <a:rPr lang="fr-FR" sz="2200" dirty="0" err="1">
                <a:latin typeface="Abadi Extra Light" panose="020B0204020104020204" pitchFamily="34" charset="0"/>
                <a:ea typeface="Calibri" panose="020F0502020204030204" pitchFamily="34" charset="0"/>
              </a:rPr>
              <a:t>Transliteracy</a:t>
            </a:r>
            <a:r>
              <a:rPr lang="fr-FR" sz="2200" dirty="0">
                <a:latin typeface="Abadi Extra Light" panose="020B0204020104020204" pitchFamily="34" charset="0"/>
                <a:ea typeface="Calibri" panose="020F0502020204030204" pitchFamily="34" charset="0"/>
              </a:rPr>
              <a:t> : </a:t>
            </a:r>
            <a:r>
              <a:rPr lang="fr-FR" sz="2200" dirty="0" err="1">
                <a:latin typeface="Abadi Extra Light" panose="020B0204020104020204" pitchFamily="34" charset="0"/>
                <a:ea typeface="Calibri" panose="020F0502020204030204" pitchFamily="34" charset="0"/>
              </a:rPr>
              <a:t>Crossing</a:t>
            </a:r>
            <a:r>
              <a:rPr lang="fr-FR" sz="2200" dirty="0">
                <a:latin typeface="Abadi Extra Light" panose="020B0204020104020204" pitchFamily="34" charset="0"/>
                <a:ea typeface="Calibri" panose="020F0502020204030204" pitchFamily="34" charset="0"/>
              </a:rPr>
              <a:t> </a:t>
            </a:r>
            <a:r>
              <a:rPr lang="fr-FR" sz="2200" dirty="0" err="1">
                <a:latin typeface="Abadi Extra Light" panose="020B0204020104020204" pitchFamily="34" charset="0"/>
                <a:ea typeface="Calibri" panose="020F0502020204030204" pitchFamily="34" charset="0"/>
              </a:rPr>
              <a:t>Divides</a:t>
            </a:r>
            <a:r>
              <a:rPr lang="fr-FR" sz="2200" dirty="0">
                <a:latin typeface="Abadi Extra Light" panose="020B0204020104020204" pitchFamily="34" charset="0"/>
                <a:ea typeface="Calibri" panose="020F0502020204030204" pitchFamily="34" charset="0"/>
              </a:rPr>
              <a:t> », </a:t>
            </a:r>
            <a:r>
              <a:rPr lang="fr-FR" sz="2200" i="1" dirty="0">
                <a:latin typeface="Abadi Extra Light" panose="020B0204020104020204" pitchFamily="34" charset="0"/>
                <a:ea typeface="Calibri" panose="020F0502020204030204" pitchFamily="34" charset="0"/>
              </a:rPr>
              <a:t>First Monday</a:t>
            </a:r>
            <a:r>
              <a:rPr lang="fr-FR" sz="2200" dirty="0">
                <a:latin typeface="Abadi Extra Light" panose="020B0204020104020204" pitchFamily="34" charset="0"/>
                <a:ea typeface="Calibri" panose="020F0502020204030204" pitchFamily="34" charset="0"/>
              </a:rPr>
              <a:t>, vol. 12, n° 12, décembre 2007, traduction de </a:t>
            </a:r>
            <a:r>
              <a:rPr lang="fr-FR" sz="2200" cap="small" dirty="0" err="1">
                <a:latin typeface="Abadi Extra Light" panose="020B0204020104020204" pitchFamily="34" charset="0"/>
                <a:ea typeface="Calibri" panose="020F0502020204030204" pitchFamily="34" charset="0"/>
              </a:rPr>
              <a:t>Guite</a:t>
            </a:r>
            <a:r>
              <a:rPr lang="fr-FR" sz="2200" cap="small" dirty="0">
                <a:latin typeface="Abadi Extra Light" panose="020B0204020104020204" pitchFamily="34" charset="0"/>
                <a:ea typeface="Calibri" panose="020F0502020204030204" pitchFamily="34" charset="0"/>
              </a:rPr>
              <a:t>́</a:t>
            </a:r>
            <a:r>
              <a:rPr lang="fr-FR" sz="2200" dirty="0">
                <a:latin typeface="Abadi Extra Light" panose="020B0204020104020204" pitchFamily="34" charset="0"/>
                <a:ea typeface="Calibri" panose="020F0502020204030204" pitchFamily="34" charset="0"/>
              </a:rPr>
              <a:t> François (</a:t>
            </a:r>
            <a:r>
              <a:rPr lang="fr-FR" sz="2200" u="sng" dirty="0">
                <a:solidFill>
                  <a:srgbClr val="0563C1"/>
                </a:solidFill>
                <a:latin typeface="Abadi Extra Light" panose="020B0204020104020204" pitchFamily="34" charset="0"/>
                <a:ea typeface="Calibri" panose="020F0502020204030204" pitchFamily="34" charset="0"/>
                <a:hlinkClick r:id="rId2"/>
              </a:rPr>
              <a:t>http://www.francoisguite.com/2007/12/la-translitteratie/</a:t>
            </a:r>
            <a:r>
              <a:rPr lang="fr-FR" sz="2200" dirty="0">
                <a:latin typeface="Abadi Extra Light" panose="020B0204020104020204" pitchFamily="34" charset="0"/>
                <a:ea typeface="Calibri" panose="020F0502020204030204" pitchFamily="34" charset="0"/>
              </a:rPr>
              <a:t>). </a:t>
            </a:r>
          </a:p>
          <a:p>
            <a:pPr marL="0" indent="0">
              <a:buNone/>
            </a:pPr>
            <a:endParaRPr lang="fr-FR" dirty="0">
              <a:latin typeface="Abadi Extra Light" panose="020B0204020104020204" pitchFamily="34" charset="0"/>
            </a:endParaRPr>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62</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 place à l’échange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3040626" y="758584"/>
            <a:ext cx="8313174" cy="8882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t>Communication du 22 janvier 2020 </a:t>
            </a:r>
          </a:p>
          <a:p>
            <a:pPr algn="ctr"/>
            <a:r>
              <a:rPr lang="fr-FR" sz="20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0" y="2241755"/>
            <a:ext cx="5916834" cy="3582974"/>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1217" y="3013343"/>
            <a:ext cx="3097161" cy="2322871"/>
          </a:xfrm>
          <a:prstGeom prst="rect">
            <a:avLst/>
          </a:prstGeom>
        </p:spPr>
      </p:pic>
      <p:sp>
        <p:nvSpPr>
          <p:cNvPr id="17" name="Arrow: Right 16">
            <a:extLst>
              <a:ext uri="{FF2B5EF4-FFF2-40B4-BE49-F238E27FC236}">
                <a16:creationId xmlns:a16="http://schemas.microsoft.com/office/drawing/2014/main" id="{BCFDDC53-0739-4332-98E3-A9403ABF93AD}"/>
              </a:ext>
            </a:extLst>
          </p:cNvPr>
          <p:cNvSpPr/>
          <p:nvPr/>
        </p:nvSpPr>
        <p:spPr>
          <a:xfrm>
            <a:off x="8476475" y="4033242"/>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369C48F5-ABC6-4B32-9BAD-C51E11CB3376}"/>
              </a:ext>
            </a:extLst>
          </p:cNvPr>
          <p:cNvPicPr>
            <a:picLocks noChangeAspect="1"/>
          </p:cNvPicPr>
          <p:nvPr/>
        </p:nvPicPr>
        <p:blipFill rotWithShape="1">
          <a:blip r:embed="rId5">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ZoneTexte 10">
            <a:extLst>
              <a:ext uri="{FF2B5EF4-FFF2-40B4-BE49-F238E27FC236}">
                <a16:creationId xmlns:a16="http://schemas.microsoft.com/office/drawing/2014/main" id="{DAB16FAD-CB10-488C-8F9D-6668E7AC9710}"/>
              </a:ext>
            </a:extLst>
          </p:cNvPr>
          <p:cNvSpPr txBox="1"/>
          <p:nvPr/>
        </p:nvSpPr>
        <p:spPr>
          <a:xfrm>
            <a:off x="3040626" y="6086960"/>
            <a:ext cx="7129616" cy="369332"/>
          </a:xfrm>
          <a:prstGeom prst="rect">
            <a:avLst/>
          </a:prstGeom>
          <a:noFill/>
        </p:spPr>
        <p:txBody>
          <a:bodyPr wrap="square">
            <a:spAutoFit/>
          </a:bodyPr>
          <a:lstStyle/>
          <a:p>
            <a:r>
              <a:rPr lang="fr-FR" dirty="0">
                <a:hlinkClick r:id="rId6"/>
              </a:rPr>
              <a:t>https://webtv.univ-lyon3.fr/videos/?video=MEDIA200205101828908</a:t>
            </a:r>
            <a:r>
              <a:rPr lang="fr-FR" dirty="0"/>
              <a:t> </a:t>
            </a: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normAutofit/>
          </a:bodyPr>
          <a:lstStyle/>
          <a:p>
            <a:r>
              <a:rPr lang="fr-FR" sz="4000" dirty="0"/>
              <a:t>Point de départ </a:t>
            </a:r>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4499</TotalTime>
  <Words>3402</Words>
  <Application>Microsoft Office PowerPoint</Application>
  <PresentationFormat>Widescreen</PresentationFormat>
  <Paragraphs>504</Paragraphs>
  <Slides>63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PowerPoint Presentation</vt:lpstr>
      <vt:lpstr>Cartographier le Web et le visualiser…</vt:lpstr>
      <vt:lpstr>PowerPoint Presentation</vt:lpstr>
      <vt:lpstr>II. Croiser Web sémantique et contenus participatifs </vt:lpstr>
      <vt:lpstr>Point de départ </vt:lpstr>
      <vt:lpstr>Sur la base d’une liste de référence web</vt:lpstr>
      <vt:lpstr>Changement de paradigme</vt:lpstr>
      <vt:lpstr>Sources potentielles et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PowerPoint Presentation</vt:lpstr>
      <vt:lpstr>PowerPoint Presentation</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Les littéraires haïtiens et le Web</vt:lpstr>
      <vt:lpstr>Pages personnelles issues de Spla - Un voyage dans le temps</vt:lpstr>
      <vt:lpstr>18 Pages personnelles toujours en activité</vt:lpstr>
      <vt:lpstr>Des entités Wikidata aux pages Wikipédia</vt:lpstr>
      <vt:lpstr>PowerPoint Presentation</vt:lpstr>
      <vt:lpstr>PowerPoint Presentation</vt:lpstr>
      <vt:lpstr>PowerPoint Presentation</vt:lpstr>
      <vt:lpstr>PowerPoint Presentation</vt:lpstr>
      <vt:lpstr>PowerPoint Presentation</vt:lpstr>
      <vt:lpstr>Mieux décrire les auteurs émergeants </vt:lpstr>
      <vt:lpstr>Obtenir des données biographiques…</vt:lpstr>
      <vt:lpstr>Lier les biographies sur des entités plus vastes…</vt:lpstr>
      <vt:lpstr>Un espace encore à explorer </vt:lpstr>
      <vt:lpstr>V. Conclusions</vt:lpstr>
      <vt:lpstr>PowerPoint Presentation</vt:lpstr>
      <vt:lpstr>PowerPoint Presentation</vt:lpstr>
      <vt:lpstr>Outils numériques</vt:lpstr>
      <vt:lpstr>Bibliographie</vt:lpstr>
      <vt:lpstr>Merci de votre attention, place à l’échange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407</cp:revision>
  <dcterms:created xsi:type="dcterms:W3CDTF">2020-01-21T15:26:20Z</dcterms:created>
  <dcterms:modified xsi:type="dcterms:W3CDTF">2021-02-04T15:36:18Z</dcterms:modified>
</cp:coreProperties>
</file>